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/>
  <p:notesSz cx="7559675" cy="10691813"/>
  <p:custDataLst>
    <p:tags r:id="rId28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tags" Target="tags/tag1.xml" /><Relationship Id="rId29" Type="http://schemas.openxmlformats.org/officeDocument/2006/relationships/presProps" Target="presProps.xml" /><Relationship Id="rId3" Type="http://schemas.openxmlformats.org/officeDocument/2006/relationships/slideMaster" Target="slideMasters/slideMaster3.xml" /><Relationship Id="rId30" Type="http://schemas.openxmlformats.org/officeDocument/2006/relationships/viewProps" Target="viewProps.xml" /><Relationship Id="rId31" Type="http://schemas.openxmlformats.org/officeDocument/2006/relationships/theme" Target="theme/theme1.xml" /><Relationship Id="rId32" Type="http://schemas.openxmlformats.org/officeDocument/2006/relationships/tableStyles" Target="tableStyles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Repared!$A$1:$A$1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4F81BD"/>
            </a:solidFill>
            <a:ln w="9360">
              <a:solidFill>
                <a:srgbClr val="F9F9F9"/>
              </a:solidFill>
              <a:round/>
            </a:ln>
          </c:spPr>
          <c:dPt>
            <c:idx val="0"/>
            <c:invertIfNegative val="1"/>
            <c:spPr>
              <a:solidFill>
                <a:srgbClr val="4F81BD"/>
              </a:solidFill>
              <a:ln w="9360">
                <a:solidFill>
                  <a:srgbClr val="F9F9F9"/>
                </a:solidFill>
                <a:round/>
              </a:ln>
            </c:spPr>
          </c:dPt>
          <c:dPt>
            <c:idx val="1"/>
            <c:invertIfNegative val="1"/>
            <c:spPr>
              <a:solidFill>
                <a:srgbClr val="C0504D"/>
              </a:solidFill>
              <a:ln w="9360">
                <a:solidFill>
                  <a:srgbClr val="F9F9F9"/>
                </a:solidFill>
                <a:round/>
              </a:ln>
            </c:spPr>
          </c:dPt>
          <c:dPt>
            <c:idx val="2"/>
            <c:invertIfNegative val="1"/>
            <c:spPr>
              <a:solidFill>
                <a:srgbClr val="9BBB59"/>
              </a:solidFill>
              <a:ln w="9360">
                <a:solidFill>
                  <a:srgbClr val="F9F9F9"/>
                </a:solidFill>
                <a:round/>
              </a:ln>
            </c:spPr>
          </c:dPt>
          <c:dPt>
            <c:idx val="3"/>
            <c:invertIfNegative val="1"/>
            <c:spPr>
              <a:solidFill>
                <a:srgbClr val="8064A2"/>
              </a:solidFill>
              <a:ln w="9360">
                <a:solidFill>
                  <a:srgbClr val="F9F9F9"/>
                </a:solidFill>
                <a:round/>
              </a:ln>
            </c:spPr>
          </c:dPt>
          <c:dLbls>
            <c:dLbl>
              <c:idx val="0"/>
              <c:numFmt formatCode="0.0%" sourceLinked="0"/>
              <c:txPr>
                <a:bodyPr wrap="square"/>
                <a:p>
                  <a:pPr>
                    <a:defRPr sz="800" b="0" strike="noStrike" spc="-1" smtId="4294967295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sz="800" b="0" strike="noStrike" spc="-1" smtId="4294967295">
                    <a:solidFill>
                      <a:srgbClr val="000000"/>
                    </a:solidFill>
                    <a:latin typeface="Calibri"/>
                    <a:ea typeface="DejaVu Sans"/>
                  </a:endParaR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/>
            </c:dLbl>
            <c:dLbl>
              <c:idx val="1"/>
              <c:numFmt formatCode="0.0%" sourceLinked="0"/>
              <c:txPr>
                <a:bodyPr wrap="square"/>
                <a:p>
                  <a:pPr>
                    <a:defRPr sz="800" b="0" strike="noStrike" spc="-1" smtId="4294967295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  <a:endParaRPr sz="800" b="0" strike="noStrike" spc="-1" smtId="4294967295">
                    <a:solidFill>
                      <a:srgbClr val="000000"/>
                    </a:solidFill>
                    <a:latin typeface="Calibri"/>
                    <a:ea typeface="DejaVu Sans"/>
                  </a:endParaR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/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800" b="0" strike="noStrike" spc="-1">
                        <a:solidFill>
                          <a:srgbClr val="000000"/>
                        </a:solidFill>
                        <a:latin typeface="Arial"/>
                        <a:ea typeface="DejaVu Sans"/>
                      </a:rPr>
                      <a:t>4,3%</a:t>
                    </a:r>
                  </a:p>
                </c:rich>
              </c:tx>
              <c:numFmt formatCode="0.0%" sourceLinked="0"/>
              <c:txPr>
                <a:bodyPr wrap="square"/>
                <a:p>
                  <a:pPr>
                    <a:defRPr sz="1000" b="0" strike="noStrike" spc="-1" smtId="4294967295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sz="1000" b="0" strike="noStrike" spc="-1" smtId="4294967295">
                    <a:solidFill>
                      <a:srgbClr val="000000"/>
                    </a:solidFill>
                    <a:latin typeface="Arial"/>
                    <a:ea typeface="DejaVu Sans"/>
                  </a:endParaR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/>
            </c:dLbl>
            <c:dLbl>
              <c:idx val="3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800" b="0" strike="noStrike" spc="-1">
                        <a:solidFill>
                          <a:srgbClr val="000000"/>
                        </a:solidFill>
                        <a:latin typeface="Arial"/>
                        <a:ea typeface="DejaVu Sans"/>
                      </a:rPr>
                      <a:t>2,8%</a:t>
                    </a:r>
                  </a:p>
                </c:rich>
              </c:tx>
              <c:numFmt formatCode="0.0%" sourceLinked="0"/>
              <c:txPr>
                <a:bodyPr wrap="square"/>
                <a:p>
                  <a:pPr>
                    <a:defRPr sz="1000" b="0" strike="noStrike" spc="-1" smtId="4294967295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sz="1000" b="0" strike="noStrike" spc="-1" smtId="4294967295">
                    <a:solidFill>
                      <a:srgbClr val="000000"/>
                    </a:solidFill>
                    <a:latin typeface="Arial"/>
                    <a:ea typeface="DejaVu Sans"/>
                  </a:endParaR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/>
            </c:dLbl>
            <c:numFmt formatCode="0.0%" sourceLinked="0"/>
            <c:txPr>
              <a:bodyPr wrap="square"/>
              <a:p>
                <a:pPr>
                  <a:defRPr sz="800" b="0" strike="noStrike" spc="-1" smtId="4294967295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sz="800" b="0" strike="noStrike" spc="-1" smtId="4294967295">
                  <a:solidFill>
                    <a:srgbClr val="000000"/>
                  </a:solidFill>
                  <a:latin typeface="Calibri"/>
                  <a:ea typeface="DejaVu Sans"/>
                </a:endParaRPr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/>
          </c:dLbls>
          <c:cat>
            <c:strRef>
              <c:f>Repared!$B$1:$B$4</c:f>
              <c:strCache>
                <c:ptCount val="4"/>
                <c:pt idx="0">
                  <c:v>Водные объекты</c:v>
                </c:pt>
                <c:pt idx="1">
                  <c:v>С/х угодия</c:v>
                </c:pt>
                <c:pt idx="2">
                  <c:v>Иные земли</c:v>
                </c:pt>
                <c:pt idx="3">
                  <c:v>Леса</c:v>
                </c:pt>
              </c:strCache>
            </c:strRef>
          </c:cat>
          <c:val>
            <c:numRef>
              <c:f>Repared!$C$1:$C$4</c:f>
              <c:numCache>
                <c:formatCode>General</c:formatCode>
                <c:ptCount val="4"/>
                <c:pt idx="0">
                  <c:v>0.037</c:v>
                </c:pt>
                <c:pt idx="1">
                  <c:v>0.892</c:v>
                </c:pt>
                <c:pt idx="2">
                  <c:v>0.043</c:v>
                </c:pt>
                <c:pt idx="3">
                  <c:v>0.028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solidFill>
          <a:srgbClr val="FFFFFF"/>
        </a:solidFill>
        <a:ln w="0">
          <a:noFill/>
        </a:ln>
      </c:spPr>
    </c:plotArea>
    <c:legend>
      <c:legendPos/>
      <c:layout>
        <c:manualLayout>
          <c:xMode val="edge"/>
          <c:yMode val="edge"/>
          <c:x val="0.67350143194198608"/>
          <c:y val="0.15173719823360443"/>
          <c:w val="0.30895474553108215"/>
          <c:h val="0.79804658889770508"/>
        </c:manualLayout>
      </c:layout>
      <c:overlay val="0"/>
      <c:spPr>
        <a:noFill/>
        <a:ln w="0">
          <a:noFill/>
        </a:ln>
      </c:spPr>
      <c:txPr>
        <a:bodyPr/>
        <a:p>
          <a:pPr>
            <a:defRPr sz="1800" b="0" strike="noStrike" spc="-1" smtId="4294967295">
              <a:solidFill>
                <a:srgbClr val="000000"/>
              </a:solidFill>
              <a:latin typeface="Calibri"/>
              <a:ea typeface="DejaVu Sans"/>
            </a:defRPr>
          </a:pPr>
          <a:endParaRPr sz="1800" b="0" strike="noStrike" spc="-1" smtId="4294967295">
            <a:solidFill>
              <a:srgbClr val="000000"/>
            </a:solidFill>
            <a:latin typeface="Calibri"/>
            <a:ea typeface="DejaVu Sans"/>
          </a:endParaRPr>
        </a:p>
      </c:txPr>
    </c:legend>
    <c:plotVisOnly val="1"/>
    <c:dispBlanksAs val="gap"/>
    <c:showDLblsOverMax val="1"/>
  </c:chart>
  <c:spPr>
    <a:noFill/>
    <a:ln w="9360">
      <a:solidFill>
        <a:srgbClr val="D9D9D9"/>
      </a:solidFill>
      <a:round/>
    </a:ln>
  </c:spPr>
  <c:externalData r:id="rId1"/>
</c:chartSpace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CustomShape 1"/>
          <p:cNvSpPr/>
          <p:nvPr/>
        </p:nvSpPr>
        <p:spPr>
          <a:xfrm>
            <a:off x="13680" y="601920"/>
            <a:ext cx="7859160" cy="382680"/>
          </a:xfrm>
          <a:custGeom>
            <a:rect l="l" t="t" r="r" b="b"/>
            <a:pathLst>
              <a:path w="7871459" h="394969">
                <a:moveTo>
                  <a:pt x="0" y="394817"/>
                </a:moveTo>
                <a:lnTo>
                  <a:pt x="7871294" y="394817"/>
                </a:lnTo>
                <a:lnTo>
                  <a:pt x="7871294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5" name="CustomShape 2"/>
          <p:cNvSpPr/>
          <p:nvPr/>
        </p:nvSpPr>
        <p:spPr>
          <a:xfrm>
            <a:off x="13680" y="601920"/>
            <a:ext cx="7859160" cy="382680"/>
          </a:xfrm>
          <a:custGeom>
            <a:rect l="l" t="t" r="r" b="b"/>
            <a:pathLst>
              <a:path w="7871459" h="394969">
                <a:moveTo>
                  <a:pt x="0" y="394817"/>
                </a:moveTo>
                <a:lnTo>
                  <a:pt x="7871294" y="394817"/>
                </a:lnTo>
                <a:lnTo>
                  <a:pt x="7871294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noFill/>
          <a:ln w="12600">
            <a:solidFill>
              <a:srgbClr val="0066B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  <a:endParaRPr lang="ru-RU" sz="3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  <a:endParaRPr lang="ru-RU" sz="2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  <a:endParaRPr lang="ru-RU" sz="24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  <a:endParaRPr lang="ru-RU" sz="20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  <a:endParaRPr lang="ru-RU" sz="20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  <a:endParaRPr lang="ru-RU" sz="20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  <a:endParaRPr lang="ru-RU" sz="2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  <a:endParaRPr lang="ru-RU" sz="3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  <a:endParaRPr lang="ru-RU" sz="2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  <a:endParaRPr lang="ru-RU" sz="24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  <a:endParaRPr lang="ru-RU" sz="20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  <a:endParaRPr lang="ru-RU" sz="20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  <a:endParaRPr lang="ru-RU" sz="20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  <a:endParaRPr lang="ru-RU" sz="2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8" name="CustomShape 1"/>
          <p:cNvSpPr/>
          <p:nvPr/>
        </p:nvSpPr>
        <p:spPr>
          <a:xfrm>
            <a:off x="6480" y="666720"/>
            <a:ext cx="3827520" cy="382680"/>
          </a:xfrm>
          <a:custGeom>
            <a:rect l="l" t="t" r="r" b="b"/>
            <a:pathLst>
              <a:path w="3839845" h="394969">
                <a:moveTo>
                  <a:pt x="0" y="394817"/>
                </a:moveTo>
                <a:lnTo>
                  <a:pt x="3839298" y="394817"/>
                </a:lnTo>
                <a:lnTo>
                  <a:pt x="3839298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79" name="CustomShape 2"/>
          <p:cNvSpPr/>
          <p:nvPr/>
        </p:nvSpPr>
        <p:spPr>
          <a:xfrm>
            <a:off x="6480" y="666720"/>
            <a:ext cx="3827520" cy="382680"/>
          </a:xfrm>
          <a:custGeom>
            <a:rect l="l" t="t" r="r" b="b"/>
            <a:pathLst>
              <a:path w="3839845" h="394969">
                <a:moveTo>
                  <a:pt x="0" y="394817"/>
                </a:moveTo>
                <a:lnTo>
                  <a:pt x="3839298" y="394817"/>
                </a:lnTo>
                <a:lnTo>
                  <a:pt x="3839298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noFill/>
          <a:ln w="12600">
            <a:solidFill>
              <a:srgbClr val="0066B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  <a:endParaRPr lang="ru-RU" sz="3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  <a:endParaRPr lang="ru-RU" sz="2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  <a:endParaRPr lang="ru-RU" sz="24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  <a:endParaRPr lang="ru-RU" sz="20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  <a:endParaRPr lang="ru-RU" sz="20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  <a:endParaRPr lang="ru-RU" sz="20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  <a:endParaRPr lang="ru-RU" sz="2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/>
  <p:timing/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  <a:endParaRPr lang="ru-RU" sz="3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  <a:endParaRPr lang="ru-RU" sz="2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  <a:endParaRPr lang="ru-RU" sz="24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  <a:endParaRPr lang="ru-RU" sz="20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  <a:endParaRPr lang="ru-RU" sz="20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  <a:endParaRPr lang="ru-RU" sz="20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  <a:endParaRPr lang="ru-RU" sz="2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ransition/>
  <p:timing/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  <a:endParaRPr lang="ru-RU" sz="3200" b="0" strike="noStrike" spc="-1"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  <a:endParaRPr lang="ru-RU" sz="2800" b="0" strike="noStrike" spc="-1"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  <a:endParaRPr lang="ru-RU" sz="2400" b="0" strike="noStrike" spc="-1"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  <a:endParaRPr lang="ru-RU" sz="2000" b="0" strike="noStrike" spc="-1"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  <a:endParaRPr lang="ru-RU" sz="2000" b="0" strike="noStrike" spc="-1"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  <a:endParaRPr lang="ru-RU" sz="2000" b="0" strike="noStrike" spc="-1"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  <a:endParaRPr lang="ru-RU" sz="20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/>
  <p:timing/>
  <p:txStyles>
    <p:titleStyle/>
    <p:bodyStyle/>
    <p:otherStyle/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Relationship Id="rId4" Type="http://schemas.openxmlformats.org/officeDocument/2006/relationships/image" Target="../media/image24.jpeg" /><Relationship Id="rId5" Type="http://schemas.openxmlformats.org/officeDocument/2006/relationships/image" Target="../media/image25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2.jpeg" /><Relationship Id="rId3" Type="http://schemas.openxmlformats.org/officeDocument/2006/relationships/image" Target="../media/image33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4.jpeg" /><Relationship Id="rId3" Type="http://schemas.openxmlformats.org/officeDocument/2006/relationships/image" Target="../media/image3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6.jpeg" /><Relationship Id="rId3" Type="http://schemas.openxmlformats.org/officeDocument/2006/relationships/image" Target="../media/image37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8.jpeg" /><Relationship Id="rId3" Type="http://schemas.openxmlformats.org/officeDocument/2006/relationships/image" Target="../media/image39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0.jpeg" /><Relationship Id="rId3" Type="http://schemas.openxmlformats.org/officeDocument/2006/relationships/image" Target="../media/image41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2.jpeg" /><Relationship Id="rId3" Type="http://schemas.openxmlformats.org/officeDocument/2006/relationships/image" Target="../media/image43.jpeg" /><Relationship Id="rId4" Type="http://schemas.openxmlformats.org/officeDocument/2006/relationships/image" Target="../media/image4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5.jpeg" /><Relationship Id="rId3" Type="http://schemas.openxmlformats.org/officeDocument/2006/relationships/image" Target="../media/image46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47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hyperlink" Target="mailto:poltav@mr.omskportal.ru" TargetMode="External" /><Relationship Id="rId3" Type="http://schemas.openxmlformats.org/officeDocument/2006/relationships/hyperlink" Target="mailto:tandreeva@plt.omskportal.ru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openxmlformats.org/officeDocument/2006/relationships/image" Target="../media/image4.jpeg" /><Relationship Id="rId4" Type="http://schemas.openxmlformats.org/officeDocument/2006/relationships/image" Target="../media/image5.png" /><Relationship Id="rId5" Type="http://schemas.openxmlformats.org/officeDocument/2006/relationships/image" Target="../media/image6.jpeg" /><Relationship Id="rId6" Type="http://schemas.openxmlformats.org/officeDocument/2006/relationships/chart" Target="../charts/chart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Relationship Id="rId5" Type="http://schemas.openxmlformats.org/officeDocument/2006/relationships/image" Target="../media/image1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Relationship Id="rId5" Type="http://schemas.openxmlformats.org/officeDocument/2006/relationships/image" Target="../media/image2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" name="Picture 2" descr="C:\Users\Баглай\Downloads\variant_3.jpg"/>
          <p:cNvPicPr/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31760" cy="6845760"/>
          </a:xfrm>
          <a:prstGeom prst="rect">
            <a:avLst/>
          </a:prstGeom>
          <a:ln w="0">
            <a:noFill/>
          </a:ln>
        </p:spPr>
      </p:pic>
      <p:sp>
        <p:nvSpPr>
          <p:cNvPr id="195" name="CustomShape 1"/>
          <p:cNvSpPr/>
          <p:nvPr/>
        </p:nvSpPr>
        <p:spPr>
          <a:xfrm>
            <a:off x="1523880" y="4138920"/>
            <a:ext cx="6007680" cy="114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6560" rIns="0" bIns="0" anchor="t">
            <a:no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buNone/>
            </a:pPr>
            <a:r>
              <a:rPr lang="ru-RU" sz="1800" b="0" strike="noStrike" spc="-1">
                <a:solidFill>
                  <a:srgbClr val="0066B3"/>
                </a:solidFill>
                <a:latin typeface="Arial"/>
                <a:ea typeface="DejaVu Sans"/>
              </a:rPr>
              <a:t> </a:t>
            </a:r>
            <a:r>
              <a:rPr lang="ru-RU" sz="3200" b="1" i="1" u="sng" strike="noStrike" spc="-1">
                <a:solidFill>
                  <a:srgbClr val="0066B3"/>
                </a:solidFill>
                <a:uFillTx/>
                <a:latin typeface="Arial"/>
                <a:ea typeface="DejaVu Sans"/>
              </a:rPr>
              <a:t>Инвестиционный паспорт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96" name="Line 2"/>
          <p:cNvSpPr/>
          <p:nvPr/>
        </p:nvSpPr>
        <p:spPr>
          <a:xfrm>
            <a:off x="1904760" y="5333760"/>
            <a:ext cx="6858000" cy="360"/>
          </a:xfrm>
          <a:prstGeom prst="line">
            <a:avLst/>
          </a:prstGeom>
          <a:ln>
            <a:solidFill>
              <a:srgbClr val="95B3D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2" name="CustomShape 1"/>
          <p:cNvSpPr/>
          <p:nvPr/>
        </p:nvSpPr>
        <p:spPr>
          <a:xfrm>
            <a:off x="228600" y="228600"/>
            <a:ext cx="8750880" cy="382680"/>
          </a:xfrm>
          <a:custGeom>
            <a:rect l="l" t="t" r="r" b="b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323" name="CustomShape 2"/>
          <p:cNvSpPr/>
          <p:nvPr/>
        </p:nvSpPr>
        <p:spPr>
          <a:xfrm>
            <a:off x="304920" y="228600"/>
            <a:ext cx="8750880" cy="114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2500" b="1" strike="noStrike" spc="-1">
                <a:solidFill>
                  <a:srgbClr val="EF4123"/>
                </a:solidFill>
                <a:latin typeface="Arial"/>
                <a:ea typeface="DejaVu Sans"/>
              </a:rPr>
              <a:t>Проекты, требующие финансирования</a:t>
            </a:r>
            <a:endParaRPr lang="ru-RU" sz="2500" b="0" strike="noStrike" spc="-1">
              <a:latin typeface="Arial"/>
            </a:endParaRPr>
          </a:p>
        </p:txBody>
      </p:sp>
      <p:sp>
        <p:nvSpPr>
          <p:cNvPr id="324" name="CustomShape 3"/>
          <p:cNvSpPr/>
          <p:nvPr/>
        </p:nvSpPr>
        <p:spPr>
          <a:xfrm>
            <a:off x="152280" y="2590920"/>
            <a:ext cx="4331160" cy="8258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FFFFFF"/>
                </a:solidFill>
                <a:latin typeface="Arial"/>
                <a:ea typeface="DejaVu Sans"/>
              </a:rPr>
              <a:t>Создание базы отдыха с.Красногорка, объем инвестиций 30 млн.руб.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25" name="CustomShape 4"/>
          <p:cNvSpPr/>
          <p:nvPr/>
        </p:nvSpPr>
        <p:spPr>
          <a:xfrm>
            <a:off x="4572000" y="2590920"/>
            <a:ext cx="4407480" cy="8258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FFFFFF"/>
                </a:solidFill>
                <a:latin typeface="Arial"/>
                <a:ea typeface="DejaVu Sans"/>
              </a:rPr>
              <a:t>Строительство грязелечебницы с.Красногорка (о.Эбейты) объем инвестиций 90-100 млн.руб.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26" name="CustomShape 5"/>
          <p:cNvSpPr/>
          <p:nvPr/>
        </p:nvSpPr>
        <p:spPr>
          <a:xfrm>
            <a:off x="152280" y="5791320"/>
            <a:ext cx="4407480" cy="978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FFFFFF"/>
                </a:solidFill>
                <a:latin typeface="Arial"/>
                <a:ea typeface="DejaVu Sans"/>
              </a:rPr>
              <a:t>Открытие производства по переработки мясной продукции р.п.Полтавка объем инвестиций 20 млн.руб.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27" name="CustomShape 6"/>
          <p:cNvSpPr/>
          <p:nvPr/>
        </p:nvSpPr>
        <p:spPr>
          <a:xfrm>
            <a:off x="4648320" y="5791320"/>
            <a:ext cx="4331160" cy="9784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FFFFFF"/>
                </a:solidFill>
                <a:latin typeface="Arial"/>
                <a:ea typeface="DejaVu Sans"/>
              </a:rPr>
              <a:t>Открытие производства хлебной и хлебобулочной продукции р.п.Полтавка объем инвестиций 25 млн.руб.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328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875520" y="3581280"/>
            <a:ext cx="3072240" cy="2045160"/>
          </a:xfrm>
          <a:prstGeom prst="rect">
            <a:avLst/>
          </a:prstGeom>
          <a:ln w="9360">
            <a:noFill/>
          </a:ln>
        </p:spPr>
      </p:pic>
      <p:pic>
        <p:nvPicPr>
          <p:cNvPr id="329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118120" y="3619440"/>
            <a:ext cx="3480120" cy="1931040"/>
          </a:xfrm>
          <a:prstGeom prst="rect">
            <a:avLst/>
          </a:prstGeom>
          <a:ln w="9360">
            <a:noFill/>
          </a:ln>
        </p:spPr>
      </p:pic>
      <p:pic>
        <p:nvPicPr>
          <p:cNvPr id="330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1143000" y="762120"/>
            <a:ext cx="2654640" cy="1759680"/>
          </a:xfrm>
          <a:prstGeom prst="rect">
            <a:avLst/>
          </a:prstGeom>
          <a:ln w="9360">
            <a:noFill/>
          </a:ln>
        </p:spPr>
      </p:pic>
      <p:pic>
        <p:nvPicPr>
          <p:cNvPr id="331" name="Picture 4"/>
          <p:cNvPicPr/>
          <p:nvPr/>
        </p:nvPicPr>
        <p:blipFill>
          <a:blip r:embed="rId5"/>
          <a:srcRect t="10557" b="12086"/>
          <a:stretch>
            <a:fillRect/>
          </a:stretch>
        </p:blipFill>
        <p:spPr>
          <a:xfrm>
            <a:off x="5486400" y="762120"/>
            <a:ext cx="2883240" cy="1664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2" name="CustomShape 1"/>
          <p:cNvSpPr/>
          <p:nvPr/>
        </p:nvSpPr>
        <p:spPr>
          <a:xfrm>
            <a:off x="228600" y="304920"/>
            <a:ext cx="7601400" cy="382680"/>
          </a:xfrm>
          <a:custGeom>
            <a:rect l="l" t="t" r="r" b="b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333" name="CustomShape 2"/>
          <p:cNvSpPr/>
          <p:nvPr/>
        </p:nvSpPr>
        <p:spPr>
          <a:xfrm>
            <a:off x="380880" y="288360"/>
            <a:ext cx="7455240" cy="114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2500" b="1" strike="noStrike" spc="-72">
                <a:solidFill>
                  <a:srgbClr val="FFFFFF"/>
                </a:solidFill>
                <a:latin typeface="Arial"/>
                <a:ea typeface="DejaVu Sans"/>
              </a:rPr>
              <a:t>Земельные участки для реализации проектов</a:t>
            </a:r>
            <a:endParaRPr lang="ru-RU" sz="2500" b="0" strike="noStrike" spc="-1">
              <a:latin typeface="Arial"/>
            </a:endParaRPr>
          </a:p>
        </p:txBody>
      </p:sp>
      <p:graphicFrame>
        <p:nvGraphicFramePr>
          <p:cNvPr id="334" name="Table 3"/>
          <p:cNvGraphicFramePr>
            <a:graphicFrameLocks noGrp="1"/>
          </p:cNvGraphicFramePr>
          <p:nvPr/>
        </p:nvGraphicFramePr>
        <p:xfrm>
          <a:off x="3352680" y="804960"/>
          <a:ext cx="5638680" cy="2804160"/>
        </p:xfrm>
        <a:graphic>
          <a:graphicData uri="http://schemas.openxmlformats.org/drawingml/2006/table">
            <a:tbl>
              <a:tblPr/>
              <a:tblGrid>
                <a:gridCol w="2438280"/>
                <a:gridCol w="3200400"/>
              </a:tblGrid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Кадастровый номер земельного участка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55:22:110101:629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Площадь в квадратных метрах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1698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Собственник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собственность муниципального района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Категория земель. Вид разрешенного использования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земли населенных пунктов, для малоэтажной застройки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Электроснабжение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возможность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Газоснабжение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возможность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Водоснабжение. Водоотведение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возможность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Подъездные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примыкание к дороге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Железнодорожные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75 км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Здания и сооружения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отсутствую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Стоимость аренды и (или) выкупа инфраструктурной площадки, тыс. рублей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2,7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328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Контактная информация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Комитет имущественных отношений Администрации Полтавского муниципального района, тел.(38163) 21-038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35" name="Table 4"/>
          <p:cNvGraphicFramePr>
            <a:graphicFrameLocks noGrp="1"/>
          </p:cNvGraphicFramePr>
          <p:nvPr/>
        </p:nvGraphicFramePr>
        <p:xfrm>
          <a:off x="3352680" y="3883680"/>
          <a:ext cx="5638680" cy="2926080"/>
        </p:xfrm>
        <a:graphic>
          <a:graphicData uri="http://schemas.openxmlformats.org/drawingml/2006/table">
            <a:tbl>
              <a:tblPr/>
              <a:tblGrid>
                <a:gridCol w="2438280"/>
                <a:gridCol w="3200400"/>
              </a:tblGrid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Кадастровый номер земельного участка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55:22:190105:2779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Площадь в квадратных метрах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7571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Собственник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собственность муниципального района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Категория земель. Вид разрешенного использования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земли населенных пунктов, для размещения административных зданий и офисных зданий, объектов образования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Электроснабжение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возможность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Газоснабжение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возможность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Водоснабжение. Водоотведение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возможность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Подъездные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примыкание к дороге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Железнодорожные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75 км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Здания и сооружения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отсутствую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Стоимость аренды и (или) выкупа инфраструктурной площадки, тыс. рублей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26,4 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328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Контактная информация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Комитет имущественных отношений Администрации Полтавского муниципального района, тел. (38163) 21-038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3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6320" y="1356120"/>
            <a:ext cx="3188880" cy="1679760"/>
          </a:xfrm>
          <a:prstGeom prst="rect">
            <a:avLst/>
          </a:prstGeom>
          <a:ln w="9360">
            <a:noFill/>
          </a:ln>
        </p:spPr>
      </p:pic>
      <p:pic>
        <p:nvPicPr>
          <p:cNvPr id="337" name="Picture 3"/>
          <p:cNvPicPr/>
          <p:nvPr/>
        </p:nvPicPr>
        <p:blipFill>
          <a:blip r:embed="rId3"/>
          <a:srcRect t="10576" r="6642"/>
          <a:stretch>
            <a:fillRect/>
          </a:stretch>
        </p:blipFill>
        <p:spPr>
          <a:xfrm>
            <a:off x="63360" y="4372200"/>
            <a:ext cx="3201120" cy="1787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8" name="CustomShape 1"/>
          <p:cNvSpPr/>
          <p:nvPr/>
        </p:nvSpPr>
        <p:spPr>
          <a:xfrm>
            <a:off x="228600" y="304920"/>
            <a:ext cx="7601400" cy="382680"/>
          </a:xfrm>
          <a:custGeom>
            <a:rect l="l" t="t" r="r" b="b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339" name="CustomShape 2"/>
          <p:cNvSpPr/>
          <p:nvPr/>
        </p:nvSpPr>
        <p:spPr>
          <a:xfrm>
            <a:off x="380880" y="288360"/>
            <a:ext cx="7455240" cy="114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2500" b="1" strike="noStrike" spc="-72">
                <a:solidFill>
                  <a:srgbClr val="FFFFFF"/>
                </a:solidFill>
                <a:latin typeface="Arial"/>
                <a:ea typeface="DejaVu Sans"/>
              </a:rPr>
              <a:t>Земельные участки для реализации проектов</a:t>
            </a:r>
            <a:endParaRPr lang="ru-RU" sz="2500" b="0" strike="noStrike" spc="-1">
              <a:latin typeface="Arial"/>
            </a:endParaRPr>
          </a:p>
        </p:txBody>
      </p:sp>
      <p:graphicFrame>
        <p:nvGraphicFramePr>
          <p:cNvPr id="340" name="Table 3"/>
          <p:cNvGraphicFramePr>
            <a:graphicFrameLocks noGrp="1"/>
          </p:cNvGraphicFramePr>
          <p:nvPr/>
        </p:nvGraphicFramePr>
        <p:xfrm>
          <a:off x="3352680" y="804960"/>
          <a:ext cx="5638680" cy="2926080"/>
        </p:xfrm>
        <a:graphic>
          <a:graphicData uri="http://schemas.openxmlformats.org/drawingml/2006/table">
            <a:tbl>
              <a:tblPr/>
              <a:tblGrid>
                <a:gridCol w="2438280"/>
                <a:gridCol w="3200400"/>
              </a:tblGrid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Кадастровый номер земельного участка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55:22:190105:2783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Площадь в квадратных метрах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186000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Собственник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собственность муниципального района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Категория земель. Вид разрешенного использования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земли сельскохозяйственного назначения, для сельскохозяйственного производства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Электроснабжение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не имеется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Газоснабжение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не имеется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Водоснабжение. Водоотведение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не имеется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Подъездные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1,5 км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Железнодорожные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75 км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Здания и сооружения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отсутствую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Стоимость аренды и (или) выкупа инфраструктурной площадки, тыс. рублей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12,9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328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Контактная информация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Комитет имущественных отношений Администрации Полтавского муниципального района, тел. (38163) 21-038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41" name="Table 4"/>
          <p:cNvGraphicFramePr>
            <a:graphicFrameLocks noGrp="1"/>
          </p:cNvGraphicFramePr>
          <p:nvPr/>
        </p:nvGraphicFramePr>
        <p:xfrm>
          <a:off x="3352680" y="3883680"/>
          <a:ext cx="5638680" cy="2926080"/>
        </p:xfrm>
        <a:graphic>
          <a:graphicData uri="http://schemas.openxmlformats.org/drawingml/2006/table">
            <a:tbl>
              <a:tblPr/>
              <a:tblGrid>
                <a:gridCol w="2438280"/>
                <a:gridCol w="3200400"/>
              </a:tblGrid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Кадастровый номер земельного участка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55:22:190105:3222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Площадь в квадратных метрах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99000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Собственник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собственность муниципального района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Категория земель. Вид разрешенного использования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земли промышленности и иного специального назначения, для сельскохозяйственного производства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Электроснабжение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возможность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Газоснабжение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не имеется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Водоснабжение. Водоотведение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не имеется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Подъездные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0,05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Железнодорожные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75 км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Здания и сооружения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отсутствую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Стоимость аренды и (или) выкупа инфраструктурной площадки, тыс. рублей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5,8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328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Контактная информация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Комитет имущественных отношений Администрации Полтавского муниципального района, тел. (38163) 21-038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4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5520" y="1432080"/>
            <a:ext cx="3198600" cy="1679760"/>
          </a:xfrm>
          <a:prstGeom prst="rect">
            <a:avLst/>
          </a:prstGeom>
          <a:ln w="9360">
            <a:noFill/>
          </a:ln>
        </p:spPr>
      </p:pic>
      <p:pic>
        <p:nvPicPr>
          <p:cNvPr id="343" name="Picture 3"/>
          <p:cNvPicPr/>
          <p:nvPr/>
        </p:nvPicPr>
        <p:blipFill>
          <a:blip r:embed="rId3"/>
          <a:srcRect t="8159" r="5002"/>
          <a:stretch>
            <a:fillRect/>
          </a:stretch>
        </p:blipFill>
        <p:spPr>
          <a:xfrm>
            <a:off x="57240" y="4343400"/>
            <a:ext cx="3221640" cy="1895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4" name="CustomShape 1"/>
          <p:cNvSpPr/>
          <p:nvPr/>
        </p:nvSpPr>
        <p:spPr>
          <a:xfrm>
            <a:off x="228600" y="304920"/>
            <a:ext cx="7601400" cy="382680"/>
          </a:xfrm>
          <a:custGeom>
            <a:rect l="l" t="t" r="r" b="b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345" name="CustomShape 2"/>
          <p:cNvSpPr/>
          <p:nvPr/>
        </p:nvSpPr>
        <p:spPr>
          <a:xfrm>
            <a:off x="380880" y="288360"/>
            <a:ext cx="7455240" cy="114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2500" b="1" strike="noStrike" spc="-72">
                <a:solidFill>
                  <a:srgbClr val="FFFFFF"/>
                </a:solidFill>
                <a:latin typeface="Arial"/>
                <a:ea typeface="DejaVu Sans"/>
              </a:rPr>
              <a:t>Земельные участки для реализации проектов</a:t>
            </a:r>
            <a:endParaRPr lang="ru-RU" sz="2500" b="0" strike="noStrike" spc="-1">
              <a:latin typeface="Arial"/>
            </a:endParaRPr>
          </a:p>
        </p:txBody>
      </p:sp>
      <p:graphicFrame>
        <p:nvGraphicFramePr>
          <p:cNvPr id="346" name="Table 3"/>
          <p:cNvGraphicFramePr>
            <a:graphicFrameLocks noGrp="1"/>
          </p:cNvGraphicFramePr>
          <p:nvPr/>
        </p:nvGraphicFramePr>
        <p:xfrm>
          <a:off x="3352680" y="804960"/>
          <a:ext cx="5638680" cy="2926080"/>
        </p:xfrm>
        <a:graphic>
          <a:graphicData uri="http://schemas.openxmlformats.org/drawingml/2006/table">
            <a:tbl>
              <a:tblPr/>
              <a:tblGrid>
                <a:gridCol w="2438280"/>
                <a:gridCol w="3200400"/>
              </a:tblGrid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Кадастровый номер земельного участка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55:22:180601:322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Площадь в квадратных метрах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4999976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Собственник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собственность муниципального района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Категория земель. Вид разрешенного использования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земли сельскохозяйственного назначения, для сельскохозяйственного производства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Электроснабжение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не имеется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Газоснабжение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не имеется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Водоснабжение. Водоотведение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не имеется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Подъездные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8,3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Железнодорожные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40 км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Здания и сооружения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отсутствую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Стоимость аренды и (или) выкупа инфраструктурной площадки, тыс. рублей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66,1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328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Контактная информация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Комитет имущественных отношений Администрации Полтавского муниципального района, тел. (38163) 21-038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47" name="Table 4"/>
          <p:cNvGraphicFramePr>
            <a:graphicFrameLocks noGrp="1"/>
          </p:cNvGraphicFramePr>
          <p:nvPr/>
        </p:nvGraphicFramePr>
        <p:xfrm>
          <a:off x="3352680" y="3883680"/>
          <a:ext cx="5638680" cy="2926080"/>
        </p:xfrm>
        <a:graphic>
          <a:graphicData uri="http://schemas.openxmlformats.org/drawingml/2006/table">
            <a:tbl>
              <a:tblPr/>
              <a:tblGrid>
                <a:gridCol w="2438280"/>
                <a:gridCol w="3200400"/>
              </a:tblGrid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Кадастровый номер земельного участка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55:22:190103:268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Площадь в квадратных метрах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344000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Собственник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Государственная собственность до разграничения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Категория земель. Вид разрешенного использования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земли сельскохозяйственного назначения, для сельскохозяйственного производства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Электроснабжение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возможность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Газоснабжение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не имеется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Водоснабжение. Водоотведение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возможность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Подъездные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примыкание к дороге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Железнодорожные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75 км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Здания и сооружения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имеются объекты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Стоимость аренды и (или) выкупа инфраструктурной площадки, тыс. рублей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23,2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328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Контактная информация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Комитет имущественных отношений Администрации Полтавского муниципального района, тел.(38163) 21-038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4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280" y="1447920"/>
            <a:ext cx="3247200" cy="1643760"/>
          </a:xfrm>
          <a:prstGeom prst="rect">
            <a:avLst/>
          </a:prstGeom>
          <a:ln w="9360">
            <a:noFill/>
          </a:ln>
        </p:spPr>
      </p:pic>
      <p:pic>
        <p:nvPicPr>
          <p:cNvPr id="349" name="Рисунок 6"/>
          <p:cNvPicPr/>
          <p:nvPr/>
        </p:nvPicPr>
        <p:blipFill>
          <a:blip r:embed="rId3"/>
          <a:srcRect l="2591" t="12166" r="11367" b="4409"/>
          <a:stretch>
            <a:fillRect/>
          </a:stretch>
        </p:blipFill>
        <p:spPr>
          <a:xfrm>
            <a:off x="76320" y="4240800"/>
            <a:ext cx="3227400" cy="2111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0" name="CustomShape 1"/>
          <p:cNvSpPr/>
          <p:nvPr/>
        </p:nvSpPr>
        <p:spPr>
          <a:xfrm>
            <a:off x="228600" y="304920"/>
            <a:ext cx="7601400" cy="382680"/>
          </a:xfrm>
          <a:custGeom>
            <a:rect l="l" t="t" r="r" b="b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351" name="CustomShape 2"/>
          <p:cNvSpPr/>
          <p:nvPr/>
        </p:nvSpPr>
        <p:spPr>
          <a:xfrm>
            <a:off x="380880" y="288360"/>
            <a:ext cx="7455240" cy="114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2500" b="1" strike="noStrike" spc="-72">
                <a:solidFill>
                  <a:srgbClr val="FFFFFF"/>
                </a:solidFill>
                <a:latin typeface="Arial"/>
                <a:ea typeface="DejaVu Sans"/>
              </a:rPr>
              <a:t>Земельные участки для реализации проектов</a:t>
            </a:r>
            <a:endParaRPr lang="ru-RU" sz="2500" b="0" strike="noStrike" spc="-1">
              <a:latin typeface="Arial"/>
            </a:endParaRPr>
          </a:p>
        </p:txBody>
      </p:sp>
      <p:graphicFrame>
        <p:nvGraphicFramePr>
          <p:cNvPr id="352" name="Table 3"/>
          <p:cNvGraphicFramePr>
            <a:graphicFrameLocks noGrp="1"/>
          </p:cNvGraphicFramePr>
          <p:nvPr/>
        </p:nvGraphicFramePr>
        <p:xfrm>
          <a:off x="3352680" y="804960"/>
          <a:ext cx="5638680" cy="2926080"/>
        </p:xfrm>
        <a:graphic>
          <a:graphicData uri="http://schemas.openxmlformats.org/drawingml/2006/table">
            <a:tbl>
              <a:tblPr/>
              <a:tblGrid>
                <a:gridCol w="2438280"/>
                <a:gridCol w="3200400"/>
              </a:tblGrid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Кадастровый номер земельного участка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55:22:190104:68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Площадь в квадратных метрах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410000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Собственник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Государственная собственность до разграничения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Категория земель. Вид разрешенного использования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земли сельскохозяйственного назначения, для сельскохозяйственного производства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Электроснабжение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возможность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Газоснабжение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не имеется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Водоснабжение. Водоотведение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возможность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Подъездные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примыкание к дороге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Железнодорожные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75 км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имеются объекты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имеются объекты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Стоимость аренды и (или) выкупа инфраструктурной площадки, тыс. рублей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29,3</a:t>
                      </a:r>
                      <a:endParaRPr lang="ru-RU" sz="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328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Контактная информация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Комитет имущественных отношений Администрации Полтавского муниципального района, тел. (38163) 21-038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53" name="Table 4"/>
          <p:cNvGraphicFramePr>
            <a:graphicFrameLocks noGrp="1"/>
          </p:cNvGraphicFramePr>
          <p:nvPr/>
        </p:nvGraphicFramePr>
        <p:xfrm>
          <a:off x="3352680" y="3883680"/>
          <a:ext cx="5638680" cy="2926080"/>
        </p:xfrm>
        <a:graphic>
          <a:graphicData uri="http://schemas.openxmlformats.org/drawingml/2006/table">
            <a:tbl>
              <a:tblPr/>
              <a:tblGrid>
                <a:gridCol w="2438280"/>
                <a:gridCol w="3200400"/>
              </a:tblGrid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Кадастровый номер земельного участка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земельный участок не сформирован, кадастровый квартал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Площадь в квадратных метрах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904000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Собственник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Государственная собственность до разграничения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Категория земель. Вид разрешенного использования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земли сельскохозяйственного назначения, для сельскохозяйственного производства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Электроснабжение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возможность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Газоснабжение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не имеется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Водоснабжение. Водоотведение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возможность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Подъездные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примыкание к дороге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Железнодорожные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75 км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Здания и сооружения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имеются объекты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Стоимость аренды и (или) выкупа инфраструктурной площадки, тыс. рублей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23,7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328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Контактная информация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Комитет имущественных отношений Администрации Полтавского муниципального района, тел. (38163) 21-038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54" name="Рисунок 7"/>
          <p:cNvPicPr/>
          <p:nvPr/>
        </p:nvPicPr>
        <p:blipFill>
          <a:blip r:embed="rId2"/>
          <a:srcRect t="23234" r="10387" b="11442"/>
          <a:stretch>
            <a:fillRect/>
          </a:stretch>
        </p:blipFill>
        <p:spPr>
          <a:xfrm>
            <a:off x="62280" y="1347480"/>
            <a:ext cx="3201840" cy="1535760"/>
          </a:xfrm>
          <a:prstGeom prst="rect">
            <a:avLst/>
          </a:prstGeom>
          <a:ln w="0">
            <a:noFill/>
          </a:ln>
        </p:spPr>
      </p:pic>
      <p:pic>
        <p:nvPicPr>
          <p:cNvPr id="355" name="Рисунок 8"/>
          <p:cNvPicPr/>
          <p:nvPr/>
        </p:nvPicPr>
        <p:blipFill>
          <a:blip r:embed="rId3"/>
          <a:srcRect t="14568" r="9631" b="7345"/>
          <a:stretch>
            <a:fillRect/>
          </a:stretch>
        </p:blipFill>
        <p:spPr>
          <a:xfrm>
            <a:off x="87480" y="4336200"/>
            <a:ext cx="3177000" cy="1823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6" name="CustomShape 1"/>
          <p:cNvSpPr/>
          <p:nvPr/>
        </p:nvSpPr>
        <p:spPr>
          <a:xfrm>
            <a:off x="228600" y="304920"/>
            <a:ext cx="7601400" cy="382680"/>
          </a:xfrm>
          <a:custGeom>
            <a:rect l="l" t="t" r="r" b="b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357" name="CustomShape 2"/>
          <p:cNvSpPr/>
          <p:nvPr/>
        </p:nvSpPr>
        <p:spPr>
          <a:xfrm>
            <a:off x="380880" y="288360"/>
            <a:ext cx="7455240" cy="114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2500" b="1" strike="noStrike" spc="-72">
                <a:solidFill>
                  <a:srgbClr val="FFFFFF"/>
                </a:solidFill>
                <a:latin typeface="Arial"/>
                <a:ea typeface="DejaVu Sans"/>
              </a:rPr>
              <a:t>Земельные участки для реализации проектов</a:t>
            </a:r>
            <a:endParaRPr lang="ru-RU" sz="2500" b="0" strike="noStrike" spc="-1">
              <a:latin typeface="Arial"/>
            </a:endParaRPr>
          </a:p>
        </p:txBody>
      </p:sp>
      <p:graphicFrame>
        <p:nvGraphicFramePr>
          <p:cNvPr id="358" name="Table 3"/>
          <p:cNvGraphicFramePr>
            <a:graphicFrameLocks noGrp="1"/>
          </p:cNvGraphicFramePr>
          <p:nvPr/>
        </p:nvGraphicFramePr>
        <p:xfrm>
          <a:off x="3352680" y="804960"/>
          <a:ext cx="5638680" cy="2926080"/>
        </p:xfrm>
        <a:graphic>
          <a:graphicData uri="http://schemas.openxmlformats.org/drawingml/2006/table">
            <a:tbl>
              <a:tblPr/>
              <a:tblGrid>
                <a:gridCol w="2438280"/>
                <a:gridCol w="3200400"/>
              </a:tblGrid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Кадастровый номер земельного участка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55:22:190104:67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Площадь в квадратных метрах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333000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Собственник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Государственная собственность до разграничения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Категория земель. Вид разрешенного использования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земли сельскохозяйственного назначения, для сельскохозяйственного производства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Электроснабжение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возможность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Газоснабжение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не имеется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Водоснабжение. Водоотведение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возможность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Подъездные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примыкание к дороге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Железнодорожные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75 км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имеются объекты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имеются объекты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Стоимость аренды и (или) выкупа инфраструктурной площадки, тыс. рублей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23,8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328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Контактная информация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Комитет имущественных отношений Администрации Полтавского муниципального района, тел. (38163) 21-038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59" name="Table 4"/>
          <p:cNvGraphicFramePr>
            <a:graphicFrameLocks noGrp="1"/>
          </p:cNvGraphicFramePr>
          <p:nvPr/>
        </p:nvGraphicFramePr>
        <p:xfrm>
          <a:off x="3352680" y="3883680"/>
          <a:ext cx="5638680" cy="2926080"/>
        </p:xfrm>
        <a:graphic>
          <a:graphicData uri="http://schemas.openxmlformats.org/drawingml/2006/table">
            <a:tbl>
              <a:tblPr/>
              <a:tblGrid>
                <a:gridCol w="2438280"/>
                <a:gridCol w="3200400"/>
              </a:tblGrid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Кадастровый номер земельного участка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земельный участок не сформирован, кадастровый квартал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Площадь в квадратных метрах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125000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Собственник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Государственная собственность до разграничения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Категория земель. Вид разрешенного использования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земли сельскохозяйственного назначения, для сельскохозяйственного производства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Электроснабжение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возможность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Газоснабжение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возможность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Водоснабжение. Водоотведение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возможность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Подъездные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примыкание к дороге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Железнодорожные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75 км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Здания и сооружения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отсутствуют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Стоимость аренды и (или) выкупа инфраструктурной площадки, тыс. рублей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 8,9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328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Контактная информация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Комитет имущественных отношений Администрации Полтавского муниципального района, тел. (38163) 21-038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60" name="Рисунок 9"/>
          <p:cNvPicPr/>
          <p:nvPr/>
        </p:nvPicPr>
        <p:blipFill>
          <a:blip r:embed="rId2"/>
          <a:srcRect t="15060" r="10695" b="7134"/>
          <a:stretch>
            <a:fillRect/>
          </a:stretch>
        </p:blipFill>
        <p:spPr>
          <a:xfrm>
            <a:off x="51840" y="1300680"/>
            <a:ext cx="3212280" cy="1931760"/>
          </a:xfrm>
          <a:prstGeom prst="rect">
            <a:avLst/>
          </a:prstGeom>
          <a:ln w="0">
            <a:noFill/>
          </a:ln>
        </p:spPr>
      </p:pic>
      <p:pic>
        <p:nvPicPr>
          <p:cNvPr id="361" name="Рисунок 10"/>
          <p:cNvPicPr/>
          <p:nvPr/>
        </p:nvPicPr>
        <p:blipFill>
          <a:blip r:embed="rId3"/>
          <a:srcRect t="15759" r="10613" b="7376"/>
          <a:stretch>
            <a:fillRect/>
          </a:stretch>
        </p:blipFill>
        <p:spPr>
          <a:xfrm>
            <a:off x="79200" y="4268520"/>
            <a:ext cx="3185280" cy="196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2" name="CustomShape 1"/>
          <p:cNvSpPr/>
          <p:nvPr/>
        </p:nvSpPr>
        <p:spPr>
          <a:xfrm>
            <a:off x="228600" y="304920"/>
            <a:ext cx="7601400" cy="382680"/>
          </a:xfrm>
          <a:custGeom>
            <a:rect l="l" t="t" r="r" b="b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363" name="CustomShape 2"/>
          <p:cNvSpPr/>
          <p:nvPr/>
        </p:nvSpPr>
        <p:spPr>
          <a:xfrm>
            <a:off x="380880" y="288360"/>
            <a:ext cx="7455240" cy="114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2500" b="1" strike="noStrike" spc="-72">
                <a:solidFill>
                  <a:srgbClr val="FFFFFF"/>
                </a:solidFill>
                <a:latin typeface="Arial"/>
                <a:ea typeface="DejaVu Sans"/>
              </a:rPr>
              <a:t>Земельные участки для реализации проектов</a:t>
            </a:r>
            <a:endParaRPr lang="ru-RU" sz="2500" b="0" strike="noStrike" spc="-1">
              <a:latin typeface="Arial"/>
            </a:endParaRPr>
          </a:p>
        </p:txBody>
      </p:sp>
      <p:graphicFrame>
        <p:nvGraphicFramePr>
          <p:cNvPr id="364" name="Table 3"/>
          <p:cNvGraphicFramePr>
            <a:graphicFrameLocks noGrp="1"/>
          </p:cNvGraphicFramePr>
          <p:nvPr/>
        </p:nvGraphicFramePr>
        <p:xfrm>
          <a:off x="3352680" y="762120"/>
          <a:ext cx="5638680" cy="2926080"/>
        </p:xfrm>
        <a:graphic>
          <a:graphicData uri="http://schemas.openxmlformats.org/drawingml/2006/table">
            <a:tbl>
              <a:tblPr/>
              <a:tblGrid>
                <a:gridCol w="2438280"/>
                <a:gridCol w="3200400"/>
              </a:tblGrid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Кадастровый номер земельного участка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земельный участок не сформирован, кадастровый квартал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Площадь в квадратных метрах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692000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Собственник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Государственная собственность до разграничения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Категория земель. Вид разрешенного использования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земли сельскохозяйственного назначения, для сельскохозяйственного производства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Электроснабжение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возможность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Газоснабжение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не имеется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Водоснабжение. Водоотведение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Не имеется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Подъездные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примыкание к дороге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Железнодорожные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75 км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имеются объекты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отсутствуют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Стоимость аренды и (или) выкупа инфраструктурной площадки, тыс. рублей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18,1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328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Контактная информация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Комитет имущественных отношений Администрации Полтавского муниципального района, тел. (38163) 21-038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65" name="Table 4"/>
          <p:cNvGraphicFramePr>
            <a:graphicFrameLocks noGrp="1"/>
          </p:cNvGraphicFramePr>
          <p:nvPr/>
        </p:nvGraphicFramePr>
        <p:xfrm>
          <a:off x="3352680" y="3670200"/>
          <a:ext cx="5638680" cy="3169920"/>
        </p:xfrm>
        <a:graphic>
          <a:graphicData uri="http://schemas.openxmlformats.org/drawingml/2006/table">
            <a:tbl>
              <a:tblPr/>
              <a:tblGrid>
                <a:gridCol w="2438280"/>
                <a:gridCol w="3200400"/>
              </a:tblGrid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Кадастровый номер земельного участка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55:22:190105:3450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Площадь в квадратных метрах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90000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Собственник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собственность муниципального района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7348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Категория земель. Вид разрешенного использования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Земли промышленности, энергетики, транспорта, связи, радиовещания, телевидения, информатики, земли для обеспечения космической деятельности, земли обороны, безопасности и земли иного специального назначения, специальная деятельность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Электроснабжение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возможность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Газоснабжение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не имеется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Водоснабжение. Водоотведение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не имеется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Подъездные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расстояние для ближайшей дороги 0,25 м 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Железнодорожные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75 км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Здания и сооружения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отсутствуют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Стоимость аренды и (или) выкупа инфраструктурной площадки, тыс. рублей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9,1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328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Контактная информация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Комитет имущественных отношений Администрации Полтавского муниципального района, тел. (38163) 21-038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66" name="Рисунок 7"/>
          <p:cNvPicPr/>
          <p:nvPr/>
        </p:nvPicPr>
        <p:blipFill>
          <a:blip r:embed="rId2"/>
          <a:srcRect t="14923" r="10887" b="7251"/>
          <a:stretch>
            <a:fillRect/>
          </a:stretch>
        </p:blipFill>
        <p:spPr>
          <a:xfrm>
            <a:off x="75960" y="1320120"/>
            <a:ext cx="3188160" cy="1715760"/>
          </a:xfrm>
          <a:prstGeom prst="rect">
            <a:avLst/>
          </a:prstGeom>
          <a:ln w="0">
            <a:noFill/>
          </a:ln>
        </p:spPr>
      </p:pic>
      <p:pic>
        <p:nvPicPr>
          <p:cNvPr id="367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0680" y="4291920"/>
            <a:ext cx="3223800" cy="1715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" name="CustomShape 1"/>
          <p:cNvSpPr/>
          <p:nvPr/>
        </p:nvSpPr>
        <p:spPr>
          <a:xfrm>
            <a:off x="228600" y="304920"/>
            <a:ext cx="7601400" cy="382680"/>
          </a:xfrm>
          <a:custGeom>
            <a:rect l="l" t="t" r="r" b="b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369" name="CustomShape 2"/>
          <p:cNvSpPr/>
          <p:nvPr/>
        </p:nvSpPr>
        <p:spPr>
          <a:xfrm>
            <a:off x="380880" y="288360"/>
            <a:ext cx="7455240" cy="114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2500" b="1" strike="noStrike" spc="-72">
                <a:solidFill>
                  <a:srgbClr val="FFFFFF"/>
                </a:solidFill>
                <a:latin typeface="Arial"/>
                <a:ea typeface="DejaVu Sans"/>
              </a:rPr>
              <a:t>Земельные участки для реализации проектов</a:t>
            </a:r>
            <a:endParaRPr lang="ru-RU" sz="2500" b="0" strike="noStrike" spc="-1">
              <a:latin typeface="Arial"/>
            </a:endParaRPr>
          </a:p>
        </p:txBody>
      </p:sp>
      <p:graphicFrame>
        <p:nvGraphicFramePr>
          <p:cNvPr id="370" name="Table 3"/>
          <p:cNvGraphicFramePr>
            <a:graphicFrameLocks noGrp="1"/>
          </p:cNvGraphicFramePr>
          <p:nvPr/>
        </p:nvGraphicFramePr>
        <p:xfrm>
          <a:off x="3352680" y="762120"/>
          <a:ext cx="5638680" cy="2926080"/>
        </p:xfrm>
        <a:graphic>
          <a:graphicData uri="http://schemas.openxmlformats.org/drawingml/2006/table">
            <a:tbl>
              <a:tblPr/>
              <a:tblGrid>
                <a:gridCol w="2438280"/>
                <a:gridCol w="3200400"/>
              </a:tblGrid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Кадастровый номер земельного участка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земельный участок не сформирован, кадастровый квартал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Площадь в квадратных метрах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3044000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Собственник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Государственная собственность до разграничения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Категория земель. Вид разрешенного использования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земли сельскохозяйственного назначения, для сельскохозяйственного производства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Электроснабжение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не имеется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Газоснабжение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не имеется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Водоснабжение. Водоотведение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не имеется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Подъездные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примыкание к дороге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Железнодорожные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75 км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имеются объекты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отсутствуют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Стоимость аренды и (или) выкупа инфраструктурной площадки, тыс. рублей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79,7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328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Контактная информация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Комитет имущественных отношений Администрации Полтавского муниципального района, тел. (38163) 21-038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71" name="Table 4"/>
          <p:cNvGraphicFramePr>
            <a:graphicFrameLocks noGrp="1"/>
          </p:cNvGraphicFramePr>
          <p:nvPr/>
        </p:nvGraphicFramePr>
        <p:xfrm>
          <a:off x="3352680" y="3837960"/>
          <a:ext cx="5638680" cy="2926080"/>
        </p:xfrm>
        <a:graphic>
          <a:graphicData uri="http://schemas.openxmlformats.org/drawingml/2006/table">
            <a:tbl>
              <a:tblPr/>
              <a:tblGrid>
                <a:gridCol w="2438280"/>
                <a:gridCol w="3200400"/>
              </a:tblGrid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Кадастровый номер земельного участка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55:22:180602:139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Площадь в квадратных метрах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760000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Собственник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собственность муниципального района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Категория земель. Вид разрешенного использования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земли сельскохозяйственного назначения, для сельскохозяйственного производства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Электроснабжение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возможность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Газоснабжение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не имеется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Водоснабжение. Водоотведение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не имеется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Подъездные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примыкание к дороге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Железнодорожные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75 км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Здания и сооружения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отсутствуют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Стоимость аренды и (или) выкупа инфраструктурной площадки, тыс. рублей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12,0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328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Контактная информация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Комитет имущественных отношений Администрации Полтавского муниципального района, тел. (38163) 21-038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72" name="Рисунок 8"/>
          <p:cNvPicPr/>
          <p:nvPr/>
        </p:nvPicPr>
        <p:blipFill>
          <a:blip r:embed="rId2"/>
          <a:srcRect t="15299" r="10090" b="7054"/>
          <a:stretch>
            <a:fillRect/>
          </a:stretch>
        </p:blipFill>
        <p:spPr>
          <a:xfrm>
            <a:off x="36360" y="1184400"/>
            <a:ext cx="3227760" cy="2003760"/>
          </a:xfrm>
          <a:prstGeom prst="rect">
            <a:avLst/>
          </a:prstGeom>
          <a:ln w="0">
            <a:noFill/>
          </a:ln>
        </p:spPr>
      </p:pic>
      <p:pic>
        <p:nvPicPr>
          <p:cNvPr id="373" name="Рисунок 9"/>
          <p:cNvPicPr/>
          <p:nvPr/>
        </p:nvPicPr>
        <p:blipFill>
          <a:blip r:embed="rId3"/>
          <a:srcRect t="15193" r="9528" b="7140"/>
          <a:stretch>
            <a:fillRect/>
          </a:stretch>
        </p:blipFill>
        <p:spPr>
          <a:xfrm>
            <a:off x="46440" y="4300200"/>
            <a:ext cx="3218040" cy="1823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4" name="CustomShape 1"/>
          <p:cNvSpPr/>
          <p:nvPr/>
        </p:nvSpPr>
        <p:spPr>
          <a:xfrm>
            <a:off x="228600" y="304920"/>
            <a:ext cx="7601400" cy="382680"/>
          </a:xfrm>
          <a:custGeom>
            <a:rect l="l" t="t" r="r" b="b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375" name="CustomShape 2"/>
          <p:cNvSpPr/>
          <p:nvPr/>
        </p:nvSpPr>
        <p:spPr>
          <a:xfrm>
            <a:off x="380880" y="288360"/>
            <a:ext cx="7455240" cy="114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2500" b="1" strike="noStrike" spc="-72">
                <a:solidFill>
                  <a:srgbClr val="FFFFFF"/>
                </a:solidFill>
                <a:latin typeface="Arial"/>
                <a:ea typeface="DejaVu Sans"/>
              </a:rPr>
              <a:t>Земельные участки для реализации проектов</a:t>
            </a:r>
            <a:endParaRPr lang="ru-RU" sz="2500" b="0" strike="noStrike" spc="-1">
              <a:latin typeface="Arial"/>
            </a:endParaRPr>
          </a:p>
        </p:txBody>
      </p:sp>
      <p:graphicFrame>
        <p:nvGraphicFramePr>
          <p:cNvPr id="376" name="Table 3"/>
          <p:cNvGraphicFramePr>
            <a:graphicFrameLocks noGrp="1"/>
          </p:cNvGraphicFramePr>
          <p:nvPr/>
        </p:nvGraphicFramePr>
        <p:xfrm>
          <a:off x="3352680" y="762120"/>
          <a:ext cx="5638680" cy="2926080"/>
        </p:xfrm>
        <a:graphic>
          <a:graphicData uri="http://schemas.openxmlformats.org/drawingml/2006/table">
            <a:tbl>
              <a:tblPr/>
              <a:tblGrid>
                <a:gridCol w="2438280"/>
                <a:gridCol w="3200400"/>
              </a:tblGrid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Кадастровый номер земельного участка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55:22:180601:318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Площадь в квадратных метрах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1300000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Собственник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Государственная собственность до разграничения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Категория земель. Вид разрешенного использования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земли сельскохозяйственного назначения, для сельскохозяйственного производства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Электроснабжение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не имеется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Газоснабжение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не имеется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Водоснабжение. Водоотведение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не имеется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Подъездные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примыкание к дороге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Железнодорожные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60 км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имеются объекты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отсутствуют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Стоимость аренды и (или) выкупа инфраструктурной площадки, тыс. рублей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27,0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328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Контактная информация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Комитет имущественных отношений Администрации Полтавского муниципального района, тел. (38163) 21-038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77" name="Table 4"/>
          <p:cNvGraphicFramePr>
            <a:graphicFrameLocks noGrp="1"/>
          </p:cNvGraphicFramePr>
          <p:nvPr/>
        </p:nvGraphicFramePr>
        <p:xfrm>
          <a:off x="3352680" y="3837960"/>
          <a:ext cx="5638680" cy="2926080"/>
        </p:xfrm>
        <a:graphic>
          <a:graphicData uri="http://schemas.openxmlformats.org/drawingml/2006/table">
            <a:tbl>
              <a:tblPr/>
              <a:tblGrid>
                <a:gridCol w="2438280"/>
                <a:gridCol w="3200400"/>
              </a:tblGrid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Кадастровый номер земельного участка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земельный участок не сформирован, кадастровый квартал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Площадь в квадратных метрах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561000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Собственник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Государственная собственность до разграничения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Категория земель. Вид разрешенного использования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земли сельскохозяйственного назначения, для сельскохозяйственного производства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Электроснабжение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возможность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Газоснабжение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не имеется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Водоснабжение. Водоотведение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возможность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Подъездные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примыкание к дороге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Железнодорожные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60 км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Здания и сооружения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имеются объекты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Стоимость аренды и (или) выкупа инфраструктурной площадки, тыс. рублей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40,0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328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Контактная информация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Комитет имущественных отношений Администрации Полтавского муниципального района, тел. (38163) 21-038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7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6320" y="1239480"/>
            <a:ext cx="3119760" cy="1643760"/>
          </a:xfrm>
          <a:prstGeom prst="rect">
            <a:avLst/>
          </a:prstGeom>
          <a:ln w="9360">
            <a:noFill/>
          </a:ln>
        </p:spPr>
      </p:pic>
      <p:pic>
        <p:nvPicPr>
          <p:cNvPr id="379" name="Рисунок 10"/>
          <p:cNvPicPr/>
          <p:nvPr/>
        </p:nvPicPr>
        <p:blipFill>
          <a:blip r:embed="rId3"/>
          <a:srcRect t="14579" r="10052" b="11716"/>
          <a:stretch>
            <a:fillRect/>
          </a:stretch>
        </p:blipFill>
        <p:spPr>
          <a:xfrm>
            <a:off x="78120" y="4376520"/>
            <a:ext cx="3110040" cy="178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0" name="CustomShape 1"/>
          <p:cNvSpPr/>
          <p:nvPr/>
        </p:nvSpPr>
        <p:spPr>
          <a:xfrm>
            <a:off x="228600" y="304920"/>
            <a:ext cx="7601400" cy="382680"/>
          </a:xfrm>
          <a:custGeom>
            <a:rect l="l" t="t" r="r" b="b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381" name="CustomShape 2"/>
          <p:cNvSpPr/>
          <p:nvPr/>
        </p:nvSpPr>
        <p:spPr>
          <a:xfrm>
            <a:off x="380880" y="288360"/>
            <a:ext cx="7455240" cy="114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2500" b="1" strike="noStrike" spc="-72">
                <a:solidFill>
                  <a:srgbClr val="FFFFFF"/>
                </a:solidFill>
                <a:latin typeface="Arial"/>
                <a:ea typeface="DejaVu Sans"/>
              </a:rPr>
              <a:t>Земельные участки для реализации проектов</a:t>
            </a:r>
            <a:endParaRPr lang="ru-RU" sz="2500" b="0" strike="noStrike" spc="-1">
              <a:latin typeface="Arial"/>
            </a:endParaRPr>
          </a:p>
        </p:txBody>
      </p:sp>
      <p:graphicFrame>
        <p:nvGraphicFramePr>
          <p:cNvPr id="382" name="Table 3"/>
          <p:cNvGraphicFramePr>
            <a:graphicFrameLocks noGrp="1"/>
          </p:cNvGraphicFramePr>
          <p:nvPr/>
        </p:nvGraphicFramePr>
        <p:xfrm>
          <a:off x="3352680" y="762120"/>
          <a:ext cx="5638680" cy="2804160"/>
        </p:xfrm>
        <a:graphic>
          <a:graphicData uri="http://schemas.openxmlformats.org/drawingml/2006/table">
            <a:tbl>
              <a:tblPr/>
              <a:tblGrid>
                <a:gridCol w="2438280"/>
                <a:gridCol w="3200400"/>
              </a:tblGrid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Кадастровый номер земельного участка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55:22:180201:112    55:22:180201:180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Площадь в квадратных метрах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1429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Собственник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собственность муниципального района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Категория земель. Вид разрешенного использования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Земли населенных пунктов, Отдых (рекреация)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Электроснабжение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возможность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Газоснабжение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не имеется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Водоснабжение. Водоотведение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не имеется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Подъездные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примыкание к дороге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Железнодорожные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60 км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имеются объекты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Площадь здания – 254 кв.м.,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Стоимость аренды и (или) выкупа инфраструктурной площадки, тыс. рублей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68400" rIns="68400" anchor="t"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18,3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328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Контактная информация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Комитет имущественных отношений Администрации Полтавского муниципального района, тел. (38163) 21-038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83" name="Table 4"/>
          <p:cNvGraphicFramePr>
            <a:graphicFrameLocks noGrp="1"/>
          </p:cNvGraphicFramePr>
          <p:nvPr/>
        </p:nvGraphicFramePr>
        <p:xfrm>
          <a:off x="3352680" y="3837960"/>
          <a:ext cx="5638680" cy="2804160"/>
        </p:xfrm>
        <a:graphic>
          <a:graphicData uri="http://schemas.openxmlformats.org/drawingml/2006/table">
            <a:tbl>
              <a:tblPr/>
              <a:tblGrid>
                <a:gridCol w="2438280"/>
                <a:gridCol w="3200400"/>
              </a:tblGrid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Кадастровый номер земельного участка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земельный участок не сформирован, кадастровый квартал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Площадь в квадратных метрах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47000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Собственник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Государственная собственность до разграничения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Категория земель. Вид разрешенного использования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Земли особо охраняемых территорий и объектов, отдых (рекреация)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Электроснабжение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не имеется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Газоснабжение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не имеется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Водоснабжение. Водоотведение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не имеется 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Подъездные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примыкание к дороге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Железнодорожные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50 км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Здания и сооружения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имеются объекты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Стоимость аренды и (или) выкупа инфраструктурной площадки, тыс. рублей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3,5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328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Контактная информация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Комитет имущественных отношений Администрации Полтавского муниципального района, тел. (38163) 21-038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84" name="Picture 2"/>
          <p:cNvPicPr/>
          <p:nvPr/>
        </p:nvPicPr>
        <p:blipFill>
          <a:blip r:embed="rId2"/>
          <a:srcRect l="2586" t="9196" r="11175" b="11035"/>
          <a:stretch>
            <a:fillRect/>
          </a:stretch>
        </p:blipFill>
        <p:spPr>
          <a:xfrm>
            <a:off x="542520" y="762120"/>
            <a:ext cx="2569320" cy="1330200"/>
          </a:xfrm>
          <a:prstGeom prst="rect">
            <a:avLst/>
          </a:prstGeom>
          <a:ln w="9360">
            <a:noFill/>
          </a:ln>
        </p:spPr>
      </p:pic>
      <p:pic>
        <p:nvPicPr>
          <p:cNvPr id="385" name="Picture 3"/>
          <p:cNvPicPr/>
          <p:nvPr/>
        </p:nvPicPr>
        <p:blipFill>
          <a:blip r:embed="rId3"/>
          <a:srcRect l="2567" t="9366" r="10761" b="9366"/>
          <a:stretch>
            <a:fillRect/>
          </a:stretch>
        </p:blipFill>
        <p:spPr>
          <a:xfrm>
            <a:off x="516960" y="2133720"/>
            <a:ext cx="2590200" cy="1359360"/>
          </a:xfrm>
          <a:prstGeom prst="rect">
            <a:avLst/>
          </a:prstGeom>
          <a:ln w="9360">
            <a:noFill/>
          </a:ln>
        </p:spPr>
      </p:pic>
      <p:pic>
        <p:nvPicPr>
          <p:cNvPr id="386" name="Рисунок 9"/>
          <p:cNvPicPr/>
          <p:nvPr/>
        </p:nvPicPr>
        <p:blipFill>
          <a:blip r:embed="rId4"/>
          <a:srcRect t="16618" r="9561" b="7046"/>
          <a:stretch>
            <a:fillRect/>
          </a:stretch>
        </p:blipFill>
        <p:spPr>
          <a:xfrm>
            <a:off x="94680" y="4223880"/>
            <a:ext cx="3172320" cy="1859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7" name="CustomShape 1"/>
          <p:cNvSpPr/>
          <p:nvPr/>
        </p:nvSpPr>
        <p:spPr>
          <a:xfrm>
            <a:off x="524880" y="629280"/>
            <a:ext cx="7311600" cy="39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2500" b="1" strike="noStrike" spc="-1">
                <a:solidFill>
                  <a:srgbClr val="FFFFFF"/>
                </a:solidFill>
                <a:latin typeface="Arial"/>
                <a:ea typeface="DejaVu Sans"/>
              </a:rPr>
              <a:t>Послание Главы инвесторам</a:t>
            </a:r>
            <a:endParaRPr lang="ru-RU" sz="2500" b="0" strike="noStrike" spc="-1"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228600" y="1371600"/>
            <a:ext cx="6083640" cy="577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6560" rIns="0" bIns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Хочу представить Вашему вниманию инвестиционный	 паспорт Полтавского муниципального района.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В рамках одного информационного ресурса вы получите полную и достоверную информацию об экономическом и инвестиционном потенциале района, что позволит объективно оценить привлекательность вложения капитала и найти надежных партнеров.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Положение района, его промышленный и природный потенциал в сочетании с трудовыми ресурсами, основу которых составляет персонал крупных предприятий, предприятий малого и среднего бизнеса, создает уникальные условия для дальнейшего развития района, делает его максимально независимым в хозяйственном отношении.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Надеемся, что представленные в инвестиционном паспорте материалы позволят Вам, уважаемые инвесторы, по достоинству оценить перспективы совместного взаимовыгодного сотрудничества и сделать правильный выбор.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Со своей стороны гарантируем мобилизацию всех имеющихся в распоряжении района ресурсов для успешной реализации инвестиционных проектов в заданные срок .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Мы открыты к диалогу по всем возникающим вопросам. Приглашаем заинтересованных инвесторов к сотрудничеству.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/>
              </a:tabLst>
            </a:pP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Глава Полтавского муниципального района 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Омской области 					                А.В.Милашенко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/>
              </a:tabLst>
            </a:pPr>
            <a:endParaRPr lang="ru-RU" sz="1400" b="0" strike="noStrike" spc="-1">
              <a:latin typeface="Arial"/>
            </a:endParaRPr>
          </a:p>
        </p:txBody>
      </p:sp>
      <p:pic>
        <p:nvPicPr>
          <p:cNvPr id="199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6324480" y="2514600"/>
            <a:ext cx="2807280" cy="43081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7" name="CustomShape 1"/>
          <p:cNvSpPr/>
          <p:nvPr/>
        </p:nvSpPr>
        <p:spPr>
          <a:xfrm>
            <a:off x="228600" y="304920"/>
            <a:ext cx="7601400" cy="382680"/>
          </a:xfrm>
          <a:custGeom>
            <a:rect l="l" t="t" r="r" b="b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388" name="CustomShape 2"/>
          <p:cNvSpPr/>
          <p:nvPr/>
        </p:nvSpPr>
        <p:spPr>
          <a:xfrm>
            <a:off x="380880" y="288360"/>
            <a:ext cx="7455240" cy="114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2500" b="1" strike="noStrike" spc="-72">
                <a:solidFill>
                  <a:srgbClr val="FFFFFF"/>
                </a:solidFill>
                <a:latin typeface="Arial"/>
                <a:ea typeface="DejaVu Sans"/>
              </a:rPr>
              <a:t>Земельные участки для реализации проектов</a:t>
            </a:r>
            <a:endParaRPr lang="ru-RU" sz="2500" b="0" strike="noStrike" spc="-1">
              <a:latin typeface="Arial"/>
            </a:endParaRPr>
          </a:p>
        </p:txBody>
      </p:sp>
      <p:graphicFrame>
        <p:nvGraphicFramePr>
          <p:cNvPr id="389" name="Table 3"/>
          <p:cNvGraphicFramePr>
            <a:graphicFrameLocks noGrp="1"/>
          </p:cNvGraphicFramePr>
          <p:nvPr/>
        </p:nvGraphicFramePr>
        <p:xfrm>
          <a:off x="3352680" y="762120"/>
          <a:ext cx="5638680" cy="2926080"/>
        </p:xfrm>
        <a:graphic>
          <a:graphicData uri="http://schemas.openxmlformats.org/drawingml/2006/table">
            <a:tbl>
              <a:tblPr/>
              <a:tblGrid>
                <a:gridCol w="2438280"/>
                <a:gridCol w="3200400"/>
              </a:tblGrid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Кадастровый номер земельного участка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земельный участок не сформирован, кадастровый квартал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Площадь в квадратных метрах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1843000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Собственник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Государственная собственность до разграничения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Категория земель. Вид разрешенного использования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земли сельскохозяйственного назначения, для сельскохозяйственного производства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Электроснабжение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возможность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Газоснабжение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не имеется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Водоснабжение. Водоотведение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возможность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Подъездные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примыкание к дороге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Железнодорожные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105 км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имеются объекты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отсутствуют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Стоимость аренды и (или) выкупа инфраструктурной площадки, тыс. рублей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68400" rIns="68400" anchor="t"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48,2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328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Контактная информация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Комитет имущественных отношений Администрации Полтавского муниципального района, тел. (38163) 21-038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90" name="Table 4"/>
          <p:cNvGraphicFramePr>
            <a:graphicFrameLocks noGrp="1"/>
          </p:cNvGraphicFramePr>
          <p:nvPr/>
        </p:nvGraphicFramePr>
        <p:xfrm>
          <a:off x="3352680" y="3837960"/>
          <a:ext cx="5638680" cy="2804160"/>
        </p:xfrm>
        <a:graphic>
          <a:graphicData uri="http://schemas.openxmlformats.org/drawingml/2006/table">
            <a:tbl>
              <a:tblPr/>
              <a:tblGrid>
                <a:gridCol w="2438280"/>
                <a:gridCol w="3200400"/>
              </a:tblGrid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Кадастровый номер земельного участка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55:22:140601:60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Площадь в квадратных метрах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264000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Собственник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Государственная собственность до разграничения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Категория земель. Вид разрешенного использования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земли сельскохозяйственного назначения, животноводство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Электроснабжение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возможность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Газоснабжение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возможность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Водоснабжение. Водоотведение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возможность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Подъездные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имеется примыкание к дороге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Железнодорожные пути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87 км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844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Здания и сооружения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отсутствуют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012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Стоимость аренды и (или) выкупа инфраструктурной площадки, тыс. рублей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29,7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3280"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Контактная информация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vert="horz" wrap="square" lIns="26280" rIns="26280" anchor="t">
                      <a:noAutofit/>
                    </a:bodyPr>
                    <a:lstStyle/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0"/>
                        </a:tabLst>
                      </a:pPr>
                      <a:r>
                        <a:rPr lang="ru-RU" sz="800" b="0" strike="noStrike" spc="-1">
                          <a:latin typeface="Times New Roman"/>
                          <a:ea typeface="Calibri"/>
                        </a:rPr>
                        <a:t>Комитет имущественных отношений Администрации Полтавского муниципального района, тел. (38163) 21-038</a:t>
                      </a:r>
                      <a:endParaRPr lang="ru-RU" sz="800" b="0" strike="noStrike" spc="-1">
                        <a:latin typeface="Arial"/>
                      </a:endParaRPr>
                    </a:p>
                  </a:txBody>
                  <a:tcPr marL="26280" marR="26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91" name="Рисунок 8"/>
          <p:cNvPicPr/>
          <p:nvPr/>
        </p:nvPicPr>
        <p:blipFill>
          <a:blip r:embed="rId2"/>
          <a:srcRect t="15877" r="10148" b="3792"/>
          <a:stretch>
            <a:fillRect/>
          </a:stretch>
        </p:blipFill>
        <p:spPr>
          <a:xfrm>
            <a:off x="76320" y="1400400"/>
            <a:ext cx="3165120" cy="1787760"/>
          </a:xfrm>
          <a:prstGeom prst="rect">
            <a:avLst/>
          </a:prstGeom>
          <a:ln w="0">
            <a:noFill/>
          </a:ln>
        </p:spPr>
      </p:pic>
      <p:pic>
        <p:nvPicPr>
          <p:cNvPr id="392" name="Рисунок 10"/>
          <p:cNvPicPr/>
          <p:nvPr/>
        </p:nvPicPr>
        <p:blipFill>
          <a:blip r:embed="rId3"/>
          <a:srcRect t="16075" r="9665" b="7676"/>
          <a:stretch>
            <a:fillRect/>
          </a:stretch>
        </p:blipFill>
        <p:spPr>
          <a:xfrm>
            <a:off x="78120" y="4114800"/>
            <a:ext cx="3196080" cy="2075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93" name="Picture 4" descr="C:\Users\ksamodinskiy\Desktop\Концепция.png"/>
          <p:cNvPicPr/>
          <p:nvPr/>
        </p:nvPicPr>
        <p:blipFill>
          <a:blip r:embed="rId2"/>
          <a:srcRect t="3150" b="3381"/>
          <a:stretch>
            <a:fillRect/>
          </a:stretch>
        </p:blipFill>
        <p:spPr>
          <a:xfrm>
            <a:off x="0" y="404640"/>
            <a:ext cx="9093600" cy="6441120"/>
          </a:xfrm>
          <a:prstGeom prst="rect">
            <a:avLst/>
          </a:prstGeom>
          <a:ln w="0">
            <a:noFill/>
          </a:ln>
        </p:spPr>
      </p:pic>
      <p:sp>
        <p:nvSpPr>
          <p:cNvPr id="394" name="CustomShape 1"/>
          <p:cNvSpPr/>
          <p:nvPr/>
        </p:nvSpPr>
        <p:spPr>
          <a:xfrm>
            <a:off x="8172360" y="6237360"/>
            <a:ext cx="491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FFFFFF"/>
                </a:solidFill>
                <a:latin typeface="Georgia"/>
                <a:ea typeface="DejaVu Sans"/>
              </a:rPr>
              <a:t>1</a:t>
            </a:r>
            <a:r>
              <a:rPr lang="en-US" sz="1800" b="0" strike="noStrike" spc="-1">
                <a:solidFill>
                  <a:srgbClr val="FFFFFF"/>
                </a:solidFill>
                <a:latin typeface="Georgia"/>
                <a:ea typeface="DejaVu Sans"/>
              </a:rPr>
              <a:t>6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95" name="CustomShape 2"/>
          <p:cNvSpPr/>
          <p:nvPr/>
        </p:nvSpPr>
        <p:spPr>
          <a:xfrm>
            <a:off x="0" y="2286000"/>
            <a:ext cx="9131760" cy="374724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6000" b="1" strike="noStrike" spc="-1">
                <a:solidFill>
                  <a:srgbClr val="403152"/>
                </a:solidFill>
                <a:latin typeface="Georgia"/>
                <a:ea typeface="DejaVu Sans"/>
              </a:rPr>
              <a:t>http://poltav.omskportal.ru/omsu/poltav-3-52-248-1/etc/investicii</a:t>
            </a:r>
            <a:endParaRPr lang="ru-RU" sz="6000" b="0" strike="noStrike" spc="-1">
              <a:latin typeface="Arial"/>
            </a:endParaRPr>
          </a:p>
        </p:txBody>
      </p:sp>
      <p:sp>
        <p:nvSpPr>
          <p:cNvPr id="396" name="CustomShape 3"/>
          <p:cNvSpPr/>
          <p:nvPr/>
        </p:nvSpPr>
        <p:spPr>
          <a:xfrm>
            <a:off x="0" y="76320"/>
            <a:ext cx="7607880" cy="444960"/>
          </a:xfrm>
          <a:custGeom>
            <a:rect l="l" t="t" r="r" b="b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97" name="CustomShape 4"/>
          <p:cNvSpPr/>
          <p:nvPr/>
        </p:nvSpPr>
        <p:spPr>
          <a:xfrm>
            <a:off x="0" y="43200"/>
            <a:ext cx="7455240" cy="78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2500" b="1" strike="noStrike" spc="-72">
                <a:solidFill>
                  <a:srgbClr val="FFFFFF"/>
                </a:solidFill>
                <a:latin typeface="Arial"/>
                <a:ea typeface="DejaVu Sans"/>
              </a:rPr>
              <a:t>Инвестиционный портал</a:t>
            </a:r>
            <a:endParaRPr lang="ru-RU" sz="25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endParaRPr lang="ru-RU" sz="2500" b="0" strike="noStrike" spc="-1">
              <a:latin typeface="Arial"/>
            </a:endParaRP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8" name="CustomShape 1"/>
          <p:cNvSpPr/>
          <p:nvPr/>
        </p:nvSpPr>
        <p:spPr>
          <a:xfrm>
            <a:off x="228600" y="533520"/>
            <a:ext cx="7601400" cy="382680"/>
          </a:xfrm>
          <a:custGeom>
            <a:rect l="l" t="t" r="r" b="b"/>
            <a:pathLst>
              <a:path w="5555615" h="394969">
                <a:moveTo>
                  <a:pt x="0" y="394817"/>
                </a:moveTo>
                <a:lnTo>
                  <a:pt x="5555297" y="394817"/>
                </a:lnTo>
                <a:lnTo>
                  <a:pt x="5555297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399" name="CustomShape 2"/>
          <p:cNvSpPr/>
          <p:nvPr/>
        </p:nvSpPr>
        <p:spPr>
          <a:xfrm>
            <a:off x="380880" y="533520"/>
            <a:ext cx="7455240" cy="114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2500" b="1" strike="noStrike" spc="-72">
                <a:solidFill>
                  <a:srgbClr val="FFFFFF"/>
                </a:solidFill>
                <a:latin typeface="Arial"/>
                <a:ea typeface="DejaVu Sans"/>
              </a:rPr>
              <a:t>Контактная информация</a:t>
            </a:r>
            <a:endParaRPr lang="ru-RU" sz="2500" b="0" strike="noStrike" spc="-1">
              <a:latin typeface="Arial"/>
            </a:endParaRPr>
          </a:p>
        </p:txBody>
      </p:sp>
      <p:sp>
        <p:nvSpPr>
          <p:cNvPr id="400" name="CustomShape 3"/>
          <p:cNvSpPr/>
          <p:nvPr/>
        </p:nvSpPr>
        <p:spPr>
          <a:xfrm>
            <a:off x="0" y="1523880"/>
            <a:ext cx="9131760" cy="377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Глава Полтавского муниципального района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-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Милашенко Александр Васильевич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Администрация Полтавского муниципального района Омской области адрес: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646740 р.п.Полтавка, ул.Ленина 6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Тел.8(38163)21-330 факс 8(38163)21-931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E-mail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poltav@mr.omskportal.ru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Комитет имущественных отношений Администрации Полтавского муниципального района адрес: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646740 р.п.Полтавка, ул.Ленина 6 каб.12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Тел. 8(38163)24-378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E-mail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tandreeva@plt.omskportal.ru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0" name="CustomShape 1"/>
          <p:cNvSpPr/>
          <p:nvPr/>
        </p:nvSpPr>
        <p:spPr>
          <a:xfrm>
            <a:off x="6480" y="228600"/>
            <a:ext cx="5315400" cy="382680"/>
          </a:xfrm>
          <a:custGeom>
            <a:rect l="l" t="t" r="r" b="b"/>
            <a:pathLst>
              <a:path w="3443604" h="394969">
                <a:moveTo>
                  <a:pt x="0" y="394817"/>
                </a:moveTo>
                <a:lnTo>
                  <a:pt x="3443300" y="394817"/>
                </a:lnTo>
                <a:lnTo>
                  <a:pt x="3443300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01" name="CustomShape 2"/>
          <p:cNvSpPr/>
          <p:nvPr/>
        </p:nvSpPr>
        <p:spPr>
          <a:xfrm>
            <a:off x="6480" y="666720"/>
            <a:ext cx="360" cy="370080"/>
          </a:xfrm>
          <a:custGeom>
            <a:rect l="l" t="t" r="r" b="b"/>
            <a:pathLst>
              <a:path h="382269">
                <a:moveTo>
                  <a:pt x="0" y="0"/>
                </a:moveTo>
                <a:lnTo>
                  <a:pt x="0" y="382270"/>
                </a:lnTo>
              </a:path>
            </a:pathLst>
          </a:custGeom>
          <a:noFill/>
          <a:ln w="12600">
            <a:solidFill>
              <a:srgbClr val="0066B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02" name="CustomShape 3"/>
          <p:cNvSpPr/>
          <p:nvPr/>
        </p:nvSpPr>
        <p:spPr>
          <a:xfrm>
            <a:off x="0" y="660600"/>
            <a:ext cx="360" cy="360"/>
          </a:xfrm>
          <a:custGeom>
            <a:rect l="l" t="t" r="r" b="b"/>
            <a:pathLst>
              <a:path w="6350" h="6350">
                <a:moveTo>
                  <a:pt x="0" y="6350"/>
                </a:moveTo>
                <a:lnTo>
                  <a:pt x="6350" y="6350"/>
                </a:lnTo>
                <a:lnTo>
                  <a:pt x="635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66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03" name="CustomShape 4"/>
          <p:cNvSpPr/>
          <p:nvPr/>
        </p:nvSpPr>
        <p:spPr>
          <a:xfrm>
            <a:off x="6480" y="660600"/>
            <a:ext cx="360" cy="360"/>
          </a:xfrm>
          <a:custGeom>
            <a:rect l="l" t="t" r="r" b="b"/>
            <a:pathLst>
              <a:path w="6350" h="6350">
                <a:moveTo>
                  <a:pt x="6350" y="0"/>
                </a:moveTo>
                <a:lnTo>
                  <a:pt x="0" y="0"/>
                </a:lnTo>
                <a:lnTo>
                  <a:pt x="0" y="6350"/>
                </a:lnTo>
                <a:lnTo>
                  <a:pt x="6350" y="6350"/>
                </a:lnTo>
                <a:lnTo>
                  <a:pt x="6350" y="0"/>
                </a:lnTo>
                <a:close/>
              </a:path>
            </a:pathLst>
          </a:custGeom>
          <a:solidFill>
            <a:srgbClr val="0066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04" name="CustomShape 5"/>
          <p:cNvSpPr/>
          <p:nvPr/>
        </p:nvSpPr>
        <p:spPr>
          <a:xfrm>
            <a:off x="7315200" y="2362320"/>
            <a:ext cx="1320120" cy="1320120"/>
          </a:xfrm>
          <a:custGeom>
            <a:rect l="l" t="t" r="r" b="b"/>
            <a:pathLst>
              <a:path w="1332229" h="1332229">
                <a:moveTo>
                  <a:pt x="666102" y="0"/>
                </a:moveTo>
                <a:lnTo>
                  <a:pt x="618531" y="1672"/>
                </a:lnTo>
                <a:lnTo>
                  <a:pt x="571863" y="6614"/>
                </a:lnTo>
                <a:lnTo>
                  <a:pt x="526211" y="14714"/>
                </a:lnTo>
                <a:lnTo>
                  <a:pt x="481687" y="25858"/>
                </a:lnTo>
                <a:lnTo>
                  <a:pt x="438404" y="39934"/>
                </a:lnTo>
                <a:lnTo>
                  <a:pt x="396474" y="56828"/>
                </a:lnTo>
                <a:lnTo>
                  <a:pt x="356011" y="76429"/>
                </a:lnTo>
                <a:lnTo>
                  <a:pt x="317127" y="98624"/>
                </a:lnTo>
                <a:lnTo>
                  <a:pt x="279935" y="123299"/>
                </a:lnTo>
                <a:lnTo>
                  <a:pt x="244547" y="150342"/>
                </a:lnTo>
                <a:lnTo>
                  <a:pt x="211076" y="179640"/>
                </a:lnTo>
                <a:lnTo>
                  <a:pt x="179636" y="211081"/>
                </a:lnTo>
                <a:lnTo>
                  <a:pt x="150338" y="244552"/>
                </a:lnTo>
                <a:lnTo>
                  <a:pt x="123295" y="279940"/>
                </a:lnTo>
                <a:lnTo>
                  <a:pt x="98621" y="317133"/>
                </a:lnTo>
                <a:lnTo>
                  <a:pt x="76427" y="356017"/>
                </a:lnTo>
                <a:lnTo>
                  <a:pt x="56826" y="396480"/>
                </a:lnTo>
                <a:lnTo>
                  <a:pt x="39932" y="438409"/>
                </a:lnTo>
                <a:lnTo>
                  <a:pt x="25857" y="481691"/>
                </a:lnTo>
                <a:lnTo>
                  <a:pt x="14713" y="526215"/>
                </a:lnTo>
                <a:lnTo>
                  <a:pt x="6614" y="571866"/>
                </a:lnTo>
                <a:lnTo>
                  <a:pt x="1672" y="618533"/>
                </a:lnTo>
                <a:lnTo>
                  <a:pt x="0" y="666102"/>
                </a:lnTo>
                <a:lnTo>
                  <a:pt x="1672" y="713672"/>
                </a:lnTo>
                <a:lnTo>
                  <a:pt x="6614" y="760340"/>
                </a:lnTo>
                <a:lnTo>
                  <a:pt x="14713" y="805993"/>
                </a:lnTo>
                <a:lnTo>
                  <a:pt x="25857" y="850517"/>
                </a:lnTo>
                <a:lnTo>
                  <a:pt x="39932" y="893800"/>
                </a:lnTo>
                <a:lnTo>
                  <a:pt x="56826" y="935729"/>
                </a:lnTo>
                <a:lnTo>
                  <a:pt x="76427" y="976192"/>
                </a:lnTo>
                <a:lnTo>
                  <a:pt x="98621" y="1015077"/>
                </a:lnTo>
                <a:lnTo>
                  <a:pt x="123295" y="1052269"/>
                </a:lnTo>
                <a:lnTo>
                  <a:pt x="150338" y="1087657"/>
                </a:lnTo>
                <a:lnTo>
                  <a:pt x="179636" y="1121127"/>
                </a:lnTo>
                <a:lnTo>
                  <a:pt x="211076" y="1152568"/>
                </a:lnTo>
                <a:lnTo>
                  <a:pt x="244547" y="1181866"/>
                </a:lnTo>
                <a:lnTo>
                  <a:pt x="279935" y="1208908"/>
                </a:lnTo>
                <a:lnTo>
                  <a:pt x="317127" y="1233583"/>
                </a:lnTo>
                <a:lnTo>
                  <a:pt x="356011" y="1255777"/>
                </a:lnTo>
                <a:lnTo>
                  <a:pt x="396474" y="1275377"/>
                </a:lnTo>
                <a:lnTo>
                  <a:pt x="438404" y="1292271"/>
                </a:lnTo>
                <a:lnTo>
                  <a:pt x="481687" y="1306347"/>
                </a:lnTo>
                <a:lnTo>
                  <a:pt x="526211" y="1317490"/>
                </a:lnTo>
                <a:lnTo>
                  <a:pt x="571863" y="1325589"/>
                </a:lnTo>
                <a:lnTo>
                  <a:pt x="618531" y="1330532"/>
                </a:lnTo>
                <a:lnTo>
                  <a:pt x="666102" y="1332204"/>
                </a:lnTo>
                <a:lnTo>
                  <a:pt x="713672" y="1330532"/>
                </a:lnTo>
                <a:lnTo>
                  <a:pt x="760340" y="1325589"/>
                </a:lnTo>
                <a:lnTo>
                  <a:pt x="805993" y="1317490"/>
                </a:lnTo>
                <a:lnTo>
                  <a:pt x="850517" y="1306347"/>
                </a:lnTo>
                <a:lnTo>
                  <a:pt x="893800" y="1292271"/>
                </a:lnTo>
                <a:lnTo>
                  <a:pt x="935729" y="1275377"/>
                </a:lnTo>
                <a:lnTo>
                  <a:pt x="976192" y="1255777"/>
                </a:lnTo>
                <a:lnTo>
                  <a:pt x="1015077" y="1233583"/>
                </a:lnTo>
                <a:lnTo>
                  <a:pt x="1052269" y="1208908"/>
                </a:lnTo>
                <a:lnTo>
                  <a:pt x="1087657" y="1181866"/>
                </a:lnTo>
                <a:lnTo>
                  <a:pt x="1121127" y="1152568"/>
                </a:lnTo>
                <a:lnTo>
                  <a:pt x="1152568" y="1121127"/>
                </a:lnTo>
                <a:lnTo>
                  <a:pt x="1181866" y="1087657"/>
                </a:lnTo>
                <a:lnTo>
                  <a:pt x="1208908" y="1052269"/>
                </a:lnTo>
                <a:lnTo>
                  <a:pt x="1233583" y="1015077"/>
                </a:lnTo>
                <a:lnTo>
                  <a:pt x="1255777" y="976192"/>
                </a:lnTo>
                <a:lnTo>
                  <a:pt x="1275377" y="935729"/>
                </a:lnTo>
                <a:lnTo>
                  <a:pt x="1292271" y="893800"/>
                </a:lnTo>
                <a:lnTo>
                  <a:pt x="1306347" y="850517"/>
                </a:lnTo>
                <a:lnTo>
                  <a:pt x="1317490" y="805993"/>
                </a:lnTo>
                <a:lnTo>
                  <a:pt x="1325589" y="760340"/>
                </a:lnTo>
                <a:lnTo>
                  <a:pt x="1330532" y="713672"/>
                </a:lnTo>
                <a:lnTo>
                  <a:pt x="1332204" y="666102"/>
                </a:lnTo>
                <a:lnTo>
                  <a:pt x="1330532" y="618533"/>
                </a:lnTo>
                <a:lnTo>
                  <a:pt x="1325589" y="571866"/>
                </a:lnTo>
                <a:lnTo>
                  <a:pt x="1317490" y="526215"/>
                </a:lnTo>
                <a:lnTo>
                  <a:pt x="1306347" y="481691"/>
                </a:lnTo>
                <a:lnTo>
                  <a:pt x="1292271" y="438409"/>
                </a:lnTo>
                <a:lnTo>
                  <a:pt x="1275377" y="396480"/>
                </a:lnTo>
                <a:lnTo>
                  <a:pt x="1255777" y="356017"/>
                </a:lnTo>
                <a:lnTo>
                  <a:pt x="1233583" y="317133"/>
                </a:lnTo>
                <a:lnTo>
                  <a:pt x="1208908" y="279940"/>
                </a:lnTo>
                <a:lnTo>
                  <a:pt x="1181866" y="244552"/>
                </a:lnTo>
                <a:lnTo>
                  <a:pt x="1152568" y="211081"/>
                </a:lnTo>
                <a:lnTo>
                  <a:pt x="1121127" y="179640"/>
                </a:lnTo>
                <a:lnTo>
                  <a:pt x="1087657" y="150342"/>
                </a:lnTo>
                <a:lnTo>
                  <a:pt x="1052269" y="123299"/>
                </a:lnTo>
                <a:lnTo>
                  <a:pt x="1015077" y="98624"/>
                </a:lnTo>
                <a:lnTo>
                  <a:pt x="976192" y="76429"/>
                </a:lnTo>
                <a:lnTo>
                  <a:pt x="935729" y="56828"/>
                </a:lnTo>
                <a:lnTo>
                  <a:pt x="893800" y="39934"/>
                </a:lnTo>
                <a:lnTo>
                  <a:pt x="850517" y="25858"/>
                </a:lnTo>
                <a:lnTo>
                  <a:pt x="805993" y="14714"/>
                </a:lnTo>
                <a:lnTo>
                  <a:pt x="760340" y="6614"/>
                </a:lnTo>
                <a:lnTo>
                  <a:pt x="713672" y="1672"/>
                </a:lnTo>
                <a:lnTo>
                  <a:pt x="666102" y="0"/>
                </a:lnTo>
                <a:close/>
              </a:path>
            </a:pathLst>
          </a:custGeom>
          <a:solidFill>
            <a:srgbClr val="0066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05" name="CustomShape 6"/>
          <p:cNvSpPr/>
          <p:nvPr/>
        </p:nvSpPr>
        <p:spPr>
          <a:xfrm>
            <a:off x="7302600" y="2349360"/>
            <a:ext cx="1345320" cy="1345320"/>
          </a:xfrm>
          <a:custGeom>
            <a:rect l="l" t="t" r="r" b="b"/>
            <a:pathLst>
              <a:path w="1357629" h="1357629">
                <a:moveTo>
                  <a:pt x="678802" y="0"/>
                </a:moveTo>
                <a:lnTo>
                  <a:pt x="630325" y="1704"/>
                </a:lnTo>
                <a:lnTo>
                  <a:pt x="582768" y="6740"/>
                </a:lnTo>
                <a:lnTo>
                  <a:pt x="536245" y="14994"/>
                </a:lnTo>
                <a:lnTo>
                  <a:pt x="490873" y="26349"/>
                </a:lnTo>
                <a:lnTo>
                  <a:pt x="446765" y="40692"/>
                </a:lnTo>
                <a:lnTo>
                  <a:pt x="404037" y="57908"/>
                </a:lnTo>
                <a:lnTo>
                  <a:pt x="362803" y="77882"/>
                </a:lnTo>
                <a:lnTo>
                  <a:pt x="323178" y="100498"/>
                </a:lnTo>
                <a:lnTo>
                  <a:pt x="285277" y="125643"/>
                </a:lnTo>
                <a:lnTo>
                  <a:pt x="249215" y="153200"/>
                </a:lnTo>
                <a:lnTo>
                  <a:pt x="215107" y="183056"/>
                </a:lnTo>
                <a:lnTo>
                  <a:pt x="183067" y="215096"/>
                </a:lnTo>
                <a:lnTo>
                  <a:pt x="153211" y="249204"/>
                </a:lnTo>
                <a:lnTo>
                  <a:pt x="125652" y="285265"/>
                </a:lnTo>
                <a:lnTo>
                  <a:pt x="100507" y="323166"/>
                </a:lnTo>
                <a:lnTo>
                  <a:pt x="77890" y="362791"/>
                </a:lnTo>
                <a:lnTo>
                  <a:pt x="57916" y="404025"/>
                </a:lnTo>
                <a:lnTo>
                  <a:pt x="40699" y="446753"/>
                </a:lnTo>
                <a:lnTo>
                  <a:pt x="26355" y="490860"/>
                </a:lnTo>
                <a:lnTo>
                  <a:pt x="14998" y="536233"/>
                </a:lnTo>
                <a:lnTo>
                  <a:pt x="6743" y="582755"/>
                </a:lnTo>
                <a:lnTo>
                  <a:pt x="1705" y="630312"/>
                </a:lnTo>
                <a:lnTo>
                  <a:pt x="0" y="678789"/>
                </a:lnTo>
                <a:lnTo>
                  <a:pt x="1705" y="727266"/>
                </a:lnTo>
                <a:lnTo>
                  <a:pt x="6743" y="774823"/>
                </a:lnTo>
                <a:lnTo>
                  <a:pt x="14998" y="821345"/>
                </a:lnTo>
                <a:lnTo>
                  <a:pt x="26355" y="866718"/>
                </a:lnTo>
                <a:lnTo>
                  <a:pt x="40699" y="910826"/>
                </a:lnTo>
                <a:lnTo>
                  <a:pt x="57916" y="953554"/>
                </a:lnTo>
                <a:lnTo>
                  <a:pt x="77890" y="994788"/>
                </a:lnTo>
                <a:lnTo>
                  <a:pt x="100507" y="1034413"/>
                </a:lnTo>
                <a:lnTo>
                  <a:pt x="125652" y="1072314"/>
                </a:lnTo>
                <a:lnTo>
                  <a:pt x="153211" y="1108376"/>
                </a:lnTo>
                <a:lnTo>
                  <a:pt x="183067" y="1142484"/>
                </a:lnTo>
                <a:lnTo>
                  <a:pt x="215107" y="1174524"/>
                </a:lnTo>
                <a:lnTo>
                  <a:pt x="249215" y="1204380"/>
                </a:lnTo>
                <a:lnTo>
                  <a:pt x="285277" y="1231938"/>
                </a:lnTo>
                <a:lnTo>
                  <a:pt x="323178" y="1257084"/>
                </a:lnTo>
                <a:lnTo>
                  <a:pt x="362803" y="1279701"/>
                </a:lnTo>
                <a:lnTo>
                  <a:pt x="404037" y="1299675"/>
                </a:lnTo>
                <a:lnTo>
                  <a:pt x="446765" y="1316892"/>
                </a:lnTo>
                <a:lnTo>
                  <a:pt x="490873" y="1331236"/>
                </a:lnTo>
                <a:lnTo>
                  <a:pt x="536245" y="1342593"/>
                </a:lnTo>
                <a:lnTo>
                  <a:pt x="582768" y="1350848"/>
                </a:lnTo>
                <a:lnTo>
                  <a:pt x="630325" y="1355886"/>
                </a:lnTo>
                <a:lnTo>
                  <a:pt x="678802" y="1357591"/>
                </a:lnTo>
                <a:lnTo>
                  <a:pt x="678802" y="1332191"/>
                </a:lnTo>
                <a:lnTo>
                  <a:pt x="625205" y="1330023"/>
                </a:lnTo>
                <a:lnTo>
                  <a:pt x="572807" y="1323637"/>
                </a:lnTo>
                <a:lnTo>
                  <a:pt x="521775" y="1313200"/>
                </a:lnTo>
                <a:lnTo>
                  <a:pt x="472274" y="1298881"/>
                </a:lnTo>
                <a:lnTo>
                  <a:pt x="424472" y="1280847"/>
                </a:lnTo>
                <a:lnTo>
                  <a:pt x="378535" y="1259265"/>
                </a:lnTo>
                <a:lnTo>
                  <a:pt x="334630" y="1234304"/>
                </a:lnTo>
                <a:lnTo>
                  <a:pt x="292924" y="1206130"/>
                </a:lnTo>
                <a:lnTo>
                  <a:pt x="253584" y="1174911"/>
                </a:lnTo>
                <a:lnTo>
                  <a:pt x="216776" y="1140815"/>
                </a:lnTo>
                <a:lnTo>
                  <a:pt x="182680" y="1104007"/>
                </a:lnTo>
                <a:lnTo>
                  <a:pt x="151461" y="1064668"/>
                </a:lnTo>
                <a:lnTo>
                  <a:pt x="123287" y="1022963"/>
                </a:lnTo>
                <a:lnTo>
                  <a:pt x="98326" y="979060"/>
                </a:lnTo>
                <a:lnTo>
                  <a:pt x="76744" y="933124"/>
                </a:lnTo>
                <a:lnTo>
                  <a:pt x="58710" y="885323"/>
                </a:lnTo>
                <a:lnTo>
                  <a:pt x="44391" y="835822"/>
                </a:lnTo>
                <a:lnTo>
                  <a:pt x="33954" y="784788"/>
                </a:lnTo>
                <a:lnTo>
                  <a:pt x="27568" y="732389"/>
                </a:lnTo>
                <a:lnTo>
                  <a:pt x="25399" y="678789"/>
                </a:lnTo>
                <a:lnTo>
                  <a:pt x="27568" y="625193"/>
                </a:lnTo>
                <a:lnTo>
                  <a:pt x="33954" y="572795"/>
                </a:lnTo>
                <a:lnTo>
                  <a:pt x="44391" y="521762"/>
                </a:lnTo>
                <a:lnTo>
                  <a:pt x="58710" y="472262"/>
                </a:lnTo>
                <a:lnTo>
                  <a:pt x="76744" y="424460"/>
                </a:lnTo>
                <a:lnTo>
                  <a:pt x="98326" y="378525"/>
                </a:lnTo>
                <a:lnTo>
                  <a:pt x="123287" y="334622"/>
                </a:lnTo>
                <a:lnTo>
                  <a:pt x="151461" y="292918"/>
                </a:lnTo>
                <a:lnTo>
                  <a:pt x="182680" y="253580"/>
                </a:lnTo>
                <a:lnTo>
                  <a:pt x="216776" y="216776"/>
                </a:lnTo>
                <a:lnTo>
                  <a:pt x="253584" y="182680"/>
                </a:lnTo>
                <a:lnTo>
                  <a:pt x="292924" y="151460"/>
                </a:lnTo>
                <a:lnTo>
                  <a:pt x="334630" y="123285"/>
                </a:lnTo>
                <a:lnTo>
                  <a:pt x="378535" y="98322"/>
                </a:lnTo>
                <a:lnTo>
                  <a:pt x="424472" y="76739"/>
                </a:lnTo>
                <a:lnTo>
                  <a:pt x="472274" y="58704"/>
                </a:lnTo>
                <a:lnTo>
                  <a:pt x="521775" y="44385"/>
                </a:lnTo>
                <a:lnTo>
                  <a:pt x="572807" y="33949"/>
                </a:lnTo>
                <a:lnTo>
                  <a:pt x="625205" y="27565"/>
                </a:lnTo>
                <a:lnTo>
                  <a:pt x="678802" y="25400"/>
                </a:lnTo>
                <a:lnTo>
                  <a:pt x="862936" y="25400"/>
                </a:lnTo>
                <a:lnTo>
                  <a:pt x="821358" y="14994"/>
                </a:lnTo>
                <a:lnTo>
                  <a:pt x="774836" y="6740"/>
                </a:lnTo>
                <a:lnTo>
                  <a:pt x="727279" y="1704"/>
                </a:lnTo>
                <a:lnTo>
                  <a:pt x="678802" y="0"/>
                </a:lnTo>
                <a:close/>
                <a:moveTo>
                  <a:pt x="862936" y="25400"/>
                </a:moveTo>
                <a:lnTo>
                  <a:pt x="678802" y="25400"/>
                </a:lnTo>
                <a:lnTo>
                  <a:pt x="732398" y="27565"/>
                </a:lnTo>
                <a:lnTo>
                  <a:pt x="784796" y="33949"/>
                </a:lnTo>
                <a:lnTo>
                  <a:pt x="835829" y="44385"/>
                </a:lnTo>
                <a:lnTo>
                  <a:pt x="885330" y="58704"/>
                </a:lnTo>
                <a:lnTo>
                  <a:pt x="933132" y="76739"/>
                </a:lnTo>
                <a:lnTo>
                  <a:pt x="979069" y="98322"/>
                </a:lnTo>
                <a:lnTo>
                  <a:pt x="1022974" y="123285"/>
                </a:lnTo>
                <a:lnTo>
                  <a:pt x="1064679" y="151460"/>
                </a:lnTo>
                <a:lnTo>
                  <a:pt x="1104020" y="182680"/>
                </a:lnTo>
                <a:lnTo>
                  <a:pt x="1140828" y="216776"/>
                </a:lnTo>
                <a:lnTo>
                  <a:pt x="1174924" y="253580"/>
                </a:lnTo>
                <a:lnTo>
                  <a:pt x="1206142" y="292918"/>
                </a:lnTo>
                <a:lnTo>
                  <a:pt x="1234316" y="334622"/>
                </a:lnTo>
                <a:lnTo>
                  <a:pt x="1259278" y="378525"/>
                </a:lnTo>
                <a:lnTo>
                  <a:pt x="1280860" y="424460"/>
                </a:lnTo>
                <a:lnTo>
                  <a:pt x="1298894" y="472262"/>
                </a:lnTo>
                <a:lnTo>
                  <a:pt x="1313213" y="521762"/>
                </a:lnTo>
                <a:lnTo>
                  <a:pt x="1323649" y="572795"/>
                </a:lnTo>
                <a:lnTo>
                  <a:pt x="1330036" y="625193"/>
                </a:lnTo>
                <a:lnTo>
                  <a:pt x="1332204" y="678789"/>
                </a:lnTo>
                <a:lnTo>
                  <a:pt x="1330036" y="732389"/>
                </a:lnTo>
                <a:lnTo>
                  <a:pt x="1323649" y="784788"/>
                </a:lnTo>
                <a:lnTo>
                  <a:pt x="1313213" y="835822"/>
                </a:lnTo>
                <a:lnTo>
                  <a:pt x="1298894" y="885323"/>
                </a:lnTo>
                <a:lnTo>
                  <a:pt x="1280860" y="933124"/>
                </a:lnTo>
                <a:lnTo>
                  <a:pt x="1259278" y="979060"/>
                </a:lnTo>
                <a:lnTo>
                  <a:pt x="1234316" y="1022963"/>
                </a:lnTo>
                <a:lnTo>
                  <a:pt x="1206142" y="1064668"/>
                </a:lnTo>
                <a:lnTo>
                  <a:pt x="1174924" y="1104007"/>
                </a:lnTo>
                <a:lnTo>
                  <a:pt x="1140828" y="1140815"/>
                </a:lnTo>
                <a:lnTo>
                  <a:pt x="1104020" y="1174911"/>
                </a:lnTo>
                <a:lnTo>
                  <a:pt x="1064679" y="1206130"/>
                </a:lnTo>
                <a:lnTo>
                  <a:pt x="1022974" y="1234304"/>
                </a:lnTo>
                <a:lnTo>
                  <a:pt x="979069" y="1259265"/>
                </a:lnTo>
                <a:lnTo>
                  <a:pt x="933132" y="1280847"/>
                </a:lnTo>
                <a:lnTo>
                  <a:pt x="885330" y="1298881"/>
                </a:lnTo>
                <a:lnTo>
                  <a:pt x="835829" y="1313200"/>
                </a:lnTo>
                <a:lnTo>
                  <a:pt x="784796" y="1323637"/>
                </a:lnTo>
                <a:lnTo>
                  <a:pt x="732398" y="1330023"/>
                </a:lnTo>
                <a:lnTo>
                  <a:pt x="678802" y="1332191"/>
                </a:lnTo>
                <a:lnTo>
                  <a:pt x="678802" y="1357591"/>
                </a:lnTo>
                <a:lnTo>
                  <a:pt x="727279" y="1355886"/>
                </a:lnTo>
                <a:lnTo>
                  <a:pt x="774836" y="1350848"/>
                </a:lnTo>
                <a:lnTo>
                  <a:pt x="821358" y="1342593"/>
                </a:lnTo>
                <a:lnTo>
                  <a:pt x="866731" y="1331236"/>
                </a:lnTo>
                <a:lnTo>
                  <a:pt x="910838" y="1316892"/>
                </a:lnTo>
                <a:lnTo>
                  <a:pt x="953567" y="1299675"/>
                </a:lnTo>
                <a:lnTo>
                  <a:pt x="994801" y="1279701"/>
                </a:lnTo>
                <a:lnTo>
                  <a:pt x="1034426" y="1257084"/>
                </a:lnTo>
                <a:lnTo>
                  <a:pt x="1072326" y="1231938"/>
                </a:lnTo>
                <a:lnTo>
                  <a:pt x="1108388" y="1204380"/>
                </a:lnTo>
                <a:lnTo>
                  <a:pt x="1142497" y="1174524"/>
                </a:lnTo>
                <a:lnTo>
                  <a:pt x="1174537" y="1142484"/>
                </a:lnTo>
                <a:lnTo>
                  <a:pt x="1204393" y="1108376"/>
                </a:lnTo>
                <a:lnTo>
                  <a:pt x="1231951" y="1072314"/>
                </a:lnTo>
                <a:lnTo>
                  <a:pt x="1257096" y="1034413"/>
                </a:lnTo>
                <a:lnTo>
                  <a:pt x="1279713" y="994788"/>
                </a:lnTo>
                <a:lnTo>
                  <a:pt x="1299688" y="953554"/>
                </a:lnTo>
                <a:lnTo>
                  <a:pt x="1316905" y="910826"/>
                </a:lnTo>
                <a:lnTo>
                  <a:pt x="1331249" y="866718"/>
                </a:lnTo>
                <a:lnTo>
                  <a:pt x="1342606" y="821345"/>
                </a:lnTo>
                <a:lnTo>
                  <a:pt x="1350860" y="774823"/>
                </a:lnTo>
                <a:lnTo>
                  <a:pt x="1355898" y="727266"/>
                </a:lnTo>
                <a:lnTo>
                  <a:pt x="1357604" y="678789"/>
                </a:lnTo>
                <a:lnTo>
                  <a:pt x="1355898" y="630312"/>
                </a:lnTo>
                <a:lnTo>
                  <a:pt x="1350860" y="582755"/>
                </a:lnTo>
                <a:lnTo>
                  <a:pt x="1342606" y="536233"/>
                </a:lnTo>
                <a:lnTo>
                  <a:pt x="1331249" y="490860"/>
                </a:lnTo>
                <a:lnTo>
                  <a:pt x="1316905" y="446753"/>
                </a:lnTo>
                <a:lnTo>
                  <a:pt x="1299688" y="404025"/>
                </a:lnTo>
                <a:lnTo>
                  <a:pt x="1279713" y="362791"/>
                </a:lnTo>
                <a:lnTo>
                  <a:pt x="1257096" y="323166"/>
                </a:lnTo>
                <a:lnTo>
                  <a:pt x="1231951" y="285265"/>
                </a:lnTo>
                <a:lnTo>
                  <a:pt x="1204393" y="249204"/>
                </a:lnTo>
                <a:lnTo>
                  <a:pt x="1174537" y="215096"/>
                </a:lnTo>
                <a:lnTo>
                  <a:pt x="1142497" y="183056"/>
                </a:lnTo>
                <a:lnTo>
                  <a:pt x="1108388" y="153200"/>
                </a:lnTo>
                <a:lnTo>
                  <a:pt x="1072326" y="125643"/>
                </a:lnTo>
                <a:lnTo>
                  <a:pt x="1034426" y="100498"/>
                </a:lnTo>
                <a:lnTo>
                  <a:pt x="994801" y="77882"/>
                </a:lnTo>
                <a:lnTo>
                  <a:pt x="953567" y="57908"/>
                </a:lnTo>
                <a:lnTo>
                  <a:pt x="910838" y="40692"/>
                </a:lnTo>
                <a:lnTo>
                  <a:pt x="866731" y="26349"/>
                </a:lnTo>
                <a:lnTo>
                  <a:pt x="862936" y="2540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06" name="CustomShape 7"/>
          <p:cNvSpPr/>
          <p:nvPr/>
        </p:nvSpPr>
        <p:spPr>
          <a:xfrm>
            <a:off x="7289640" y="666720"/>
            <a:ext cx="1320120" cy="1320120"/>
          </a:xfrm>
          <a:custGeom>
            <a:rect l="l" t="t" r="r" b="b"/>
            <a:pathLst>
              <a:path w="1332229" h="1332230">
                <a:moveTo>
                  <a:pt x="666102" y="0"/>
                </a:moveTo>
                <a:lnTo>
                  <a:pt x="618531" y="1672"/>
                </a:lnTo>
                <a:lnTo>
                  <a:pt x="571863" y="6614"/>
                </a:lnTo>
                <a:lnTo>
                  <a:pt x="526211" y="14714"/>
                </a:lnTo>
                <a:lnTo>
                  <a:pt x="481687" y="25858"/>
                </a:lnTo>
                <a:lnTo>
                  <a:pt x="438404" y="39934"/>
                </a:lnTo>
                <a:lnTo>
                  <a:pt x="396474" y="56828"/>
                </a:lnTo>
                <a:lnTo>
                  <a:pt x="356011" y="76429"/>
                </a:lnTo>
                <a:lnTo>
                  <a:pt x="317127" y="98624"/>
                </a:lnTo>
                <a:lnTo>
                  <a:pt x="279935" y="123299"/>
                </a:lnTo>
                <a:lnTo>
                  <a:pt x="244547" y="150342"/>
                </a:lnTo>
                <a:lnTo>
                  <a:pt x="211076" y="179640"/>
                </a:lnTo>
                <a:lnTo>
                  <a:pt x="179636" y="211081"/>
                </a:lnTo>
                <a:lnTo>
                  <a:pt x="150338" y="244552"/>
                </a:lnTo>
                <a:lnTo>
                  <a:pt x="123295" y="279940"/>
                </a:lnTo>
                <a:lnTo>
                  <a:pt x="98621" y="317133"/>
                </a:lnTo>
                <a:lnTo>
                  <a:pt x="76427" y="356017"/>
                </a:lnTo>
                <a:lnTo>
                  <a:pt x="56826" y="396480"/>
                </a:lnTo>
                <a:lnTo>
                  <a:pt x="39932" y="438409"/>
                </a:lnTo>
                <a:lnTo>
                  <a:pt x="25857" y="481691"/>
                </a:lnTo>
                <a:lnTo>
                  <a:pt x="14713" y="526215"/>
                </a:lnTo>
                <a:lnTo>
                  <a:pt x="6614" y="571866"/>
                </a:lnTo>
                <a:lnTo>
                  <a:pt x="1672" y="618533"/>
                </a:lnTo>
                <a:lnTo>
                  <a:pt x="0" y="666102"/>
                </a:lnTo>
                <a:lnTo>
                  <a:pt x="1672" y="713672"/>
                </a:lnTo>
                <a:lnTo>
                  <a:pt x="6614" y="760340"/>
                </a:lnTo>
                <a:lnTo>
                  <a:pt x="14713" y="805993"/>
                </a:lnTo>
                <a:lnTo>
                  <a:pt x="25857" y="850517"/>
                </a:lnTo>
                <a:lnTo>
                  <a:pt x="39932" y="893800"/>
                </a:lnTo>
                <a:lnTo>
                  <a:pt x="56826" y="935729"/>
                </a:lnTo>
                <a:lnTo>
                  <a:pt x="76427" y="976192"/>
                </a:lnTo>
                <a:lnTo>
                  <a:pt x="98621" y="1015077"/>
                </a:lnTo>
                <a:lnTo>
                  <a:pt x="123295" y="1052269"/>
                </a:lnTo>
                <a:lnTo>
                  <a:pt x="150338" y="1087657"/>
                </a:lnTo>
                <a:lnTo>
                  <a:pt x="179636" y="1121127"/>
                </a:lnTo>
                <a:lnTo>
                  <a:pt x="211076" y="1152568"/>
                </a:lnTo>
                <a:lnTo>
                  <a:pt x="244547" y="1181866"/>
                </a:lnTo>
                <a:lnTo>
                  <a:pt x="279935" y="1208908"/>
                </a:lnTo>
                <a:lnTo>
                  <a:pt x="317127" y="1233583"/>
                </a:lnTo>
                <a:lnTo>
                  <a:pt x="356011" y="1255777"/>
                </a:lnTo>
                <a:lnTo>
                  <a:pt x="396474" y="1275377"/>
                </a:lnTo>
                <a:lnTo>
                  <a:pt x="438404" y="1292271"/>
                </a:lnTo>
                <a:lnTo>
                  <a:pt x="481687" y="1306347"/>
                </a:lnTo>
                <a:lnTo>
                  <a:pt x="526211" y="1317490"/>
                </a:lnTo>
                <a:lnTo>
                  <a:pt x="571863" y="1325589"/>
                </a:lnTo>
                <a:lnTo>
                  <a:pt x="618531" y="1330532"/>
                </a:lnTo>
                <a:lnTo>
                  <a:pt x="666102" y="1332204"/>
                </a:lnTo>
                <a:lnTo>
                  <a:pt x="713672" y="1330532"/>
                </a:lnTo>
                <a:lnTo>
                  <a:pt x="760340" y="1325589"/>
                </a:lnTo>
                <a:lnTo>
                  <a:pt x="805993" y="1317490"/>
                </a:lnTo>
                <a:lnTo>
                  <a:pt x="850517" y="1306347"/>
                </a:lnTo>
                <a:lnTo>
                  <a:pt x="893800" y="1292271"/>
                </a:lnTo>
                <a:lnTo>
                  <a:pt x="935729" y="1275377"/>
                </a:lnTo>
                <a:lnTo>
                  <a:pt x="976192" y="1255777"/>
                </a:lnTo>
                <a:lnTo>
                  <a:pt x="1015077" y="1233583"/>
                </a:lnTo>
                <a:lnTo>
                  <a:pt x="1052269" y="1208908"/>
                </a:lnTo>
                <a:lnTo>
                  <a:pt x="1087657" y="1181866"/>
                </a:lnTo>
                <a:lnTo>
                  <a:pt x="1121127" y="1152568"/>
                </a:lnTo>
                <a:lnTo>
                  <a:pt x="1152568" y="1121127"/>
                </a:lnTo>
                <a:lnTo>
                  <a:pt x="1181866" y="1087657"/>
                </a:lnTo>
                <a:lnTo>
                  <a:pt x="1208908" y="1052269"/>
                </a:lnTo>
                <a:lnTo>
                  <a:pt x="1233583" y="1015077"/>
                </a:lnTo>
                <a:lnTo>
                  <a:pt x="1255777" y="976192"/>
                </a:lnTo>
                <a:lnTo>
                  <a:pt x="1275377" y="935729"/>
                </a:lnTo>
                <a:lnTo>
                  <a:pt x="1292271" y="893800"/>
                </a:lnTo>
                <a:lnTo>
                  <a:pt x="1306347" y="850517"/>
                </a:lnTo>
                <a:lnTo>
                  <a:pt x="1317490" y="805993"/>
                </a:lnTo>
                <a:lnTo>
                  <a:pt x="1325589" y="760340"/>
                </a:lnTo>
                <a:lnTo>
                  <a:pt x="1330532" y="713672"/>
                </a:lnTo>
                <a:lnTo>
                  <a:pt x="1332204" y="666102"/>
                </a:lnTo>
                <a:lnTo>
                  <a:pt x="1330532" y="618533"/>
                </a:lnTo>
                <a:lnTo>
                  <a:pt x="1325589" y="571866"/>
                </a:lnTo>
                <a:lnTo>
                  <a:pt x="1317490" y="526215"/>
                </a:lnTo>
                <a:lnTo>
                  <a:pt x="1306347" y="481691"/>
                </a:lnTo>
                <a:lnTo>
                  <a:pt x="1292271" y="438409"/>
                </a:lnTo>
                <a:lnTo>
                  <a:pt x="1275377" y="396480"/>
                </a:lnTo>
                <a:lnTo>
                  <a:pt x="1255777" y="356017"/>
                </a:lnTo>
                <a:lnTo>
                  <a:pt x="1233583" y="317133"/>
                </a:lnTo>
                <a:lnTo>
                  <a:pt x="1208908" y="279940"/>
                </a:lnTo>
                <a:lnTo>
                  <a:pt x="1181866" y="244552"/>
                </a:lnTo>
                <a:lnTo>
                  <a:pt x="1152568" y="211081"/>
                </a:lnTo>
                <a:lnTo>
                  <a:pt x="1121127" y="179640"/>
                </a:lnTo>
                <a:lnTo>
                  <a:pt x="1087657" y="150342"/>
                </a:lnTo>
                <a:lnTo>
                  <a:pt x="1052269" y="123299"/>
                </a:lnTo>
                <a:lnTo>
                  <a:pt x="1015077" y="98624"/>
                </a:lnTo>
                <a:lnTo>
                  <a:pt x="976192" y="76429"/>
                </a:lnTo>
                <a:lnTo>
                  <a:pt x="935729" y="56828"/>
                </a:lnTo>
                <a:lnTo>
                  <a:pt x="893800" y="39934"/>
                </a:lnTo>
                <a:lnTo>
                  <a:pt x="850517" y="25858"/>
                </a:lnTo>
                <a:lnTo>
                  <a:pt x="805993" y="14714"/>
                </a:lnTo>
                <a:lnTo>
                  <a:pt x="760340" y="6614"/>
                </a:lnTo>
                <a:lnTo>
                  <a:pt x="713672" y="1672"/>
                </a:lnTo>
                <a:lnTo>
                  <a:pt x="666102" y="0"/>
                </a:lnTo>
                <a:close/>
              </a:path>
            </a:pathLst>
          </a:custGeom>
          <a:solidFill>
            <a:srgbClr val="EF412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07" name="CustomShape 8"/>
          <p:cNvSpPr/>
          <p:nvPr/>
        </p:nvSpPr>
        <p:spPr>
          <a:xfrm>
            <a:off x="7277040" y="654120"/>
            <a:ext cx="1345320" cy="1345320"/>
          </a:xfrm>
          <a:custGeom>
            <a:rect l="l" t="t" r="r" b="b"/>
            <a:pathLst>
              <a:path w="1357629" h="1357630">
                <a:moveTo>
                  <a:pt x="678802" y="0"/>
                </a:moveTo>
                <a:lnTo>
                  <a:pt x="630325" y="1704"/>
                </a:lnTo>
                <a:lnTo>
                  <a:pt x="582768" y="6740"/>
                </a:lnTo>
                <a:lnTo>
                  <a:pt x="536245" y="14994"/>
                </a:lnTo>
                <a:lnTo>
                  <a:pt x="490873" y="26349"/>
                </a:lnTo>
                <a:lnTo>
                  <a:pt x="446765" y="40692"/>
                </a:lnTo>
                <a:lnTo>
                  <a:pt x="404037" y="57908"/>
                </a:lnTo>
                <a:lnTo>
                  <a:pt x="362803" y="77882"/>
                </a:lnTo>
                <a:lnTo>
                  <a:pt x="323178" y="100498"/>
                </a:lnTo>
                <a:lnTo>
                  <a:pt x="285277" y="125643"/>
                </a:lnTo>
                <a:lnTo>
                  <a:pt x="249215" y="153200"/>
                </a:lnTo>
                <a:lnTo>
                  <a:pt x="215107" y="183056"/>
                </a:lnTo>
                <a:lnTo>
                  <a:pt x="183067" y="215096"/>
                </a:lnTo>
                <a:lnTo>
                  <a:pt x="153211" y="249204"/>
                </a:lnTo>
                <a:lnTo>
                  <a:pt x="125652" y="285265"/>
                </a:lnTo>
                <a:lnTo>
                  <a:pt x="100507" y="323166"/>
                </a:lnTo>
                <a:lnTo>
                  <a:pt x="77890" y="362791"/>
                </a:lnTo>
                <a:lnTo>
                  <a:pt x="57916" y="404025"/>
                </a:lnTo>
                <a:lnTo>
                  <a:pt x="40699" y="446753"/>
                </a:lnTo>
                <a:lnTo>
                  <a:pt x="26355" y="490860"/>
                </a:lnTo>
                <a:lnTo>
                  <a:pt x="14998" y="536233"/>
                </a:lnTo>
                <a:lnTo>
                  <a:pt x="6743" y="582755"/>
                </a:lnTo>
                <a:lnTo>
                  <a:pt x="1705" y="630312"/>
                </a:lnTo>
                <a:lnTo>
                  <a:pt x="0" y="678789"/>
                </a:lnTo>
                <a:lnTo>
                  <a:pt x="1705" y="727266"/>
                </a:lnTo>
                <a:lnTo>
                  <a:pt x="6743" y="774823"/>
                </a:lnTo>
                <a:lnTo>
                  <a:pt x="14998" y="821345"/>
                </a:lnTo>
                <a:lnTo>
                  <a:pt x="26355" y="866718"/>
                </a:lnTo>
                <a:lnTo>
                  <a:pt x="40699" y="910826"/>
                </a:lnTo>
                <a:lnTo>
                  <a:pt x="57916" y="953554"/>
                </a:lnTo>
                <a:lnTo>
                  <a:pt x="77890" y="994788"/>
                </a:lnTo>
                <a:lnTo>
                  <a:pt x="100507" y="1034413"/>
                </a:lnTo>
                <a:lnTo>
                  <a:pt x="125652" y="1072314"/>
                </a:lnTo>
                <a:lnTo>
                  <a:pt x="153211" y="1108376"/>
                </a:lnTo>
                <a:lnTo>
                  <a:pt x="183067" y="1142484"/>
                </a:lnTo>
                <a:lnTo>
                  <a:pt x="215107" y="1174524"/>
                </a:lnTo>
                <a:lnTo>
                  <a:pt x="249215" y="1204380"/>
                </a:lnTo>
                <a:lnTo>
                  <a:pt x="285277" y="1231938"/>
                </a:lnTo>
                <a:lnTo>
                  <a:pt x="323178" y="1257084"/>
                </a:lnTo>
                <a:lnTo>
                  <a:pt x="362803" y="1279701"/>
                </a:lnTo>
                <a:lnTo>
                  <a:pt x="404037" y="1299675"/>
                </a:lnTo>
                <a:lnTo>
                  <a:pt x="446765" y="1316892"/>
                </a:lnTo>
                <a:lnTo>
                  <a:pt x="490873" y="1331236"/>
                </a:lnTo>
                <a:lnTo>
                  <a:pt x="536245" y="1342593"/>
                </a:lnTo>
                <a:lnTo>
                  <a:pt x="582768" y="1350848"/>
                </a:lnTo>
                <a:lnTo>
                  <a:pt x="630325" y="1355886"/>
                </a:lnTo>
                <a:lnTo>
                  <a:pt x="678802" y="1357591"/>
                </a:lnTo>
                <a:lnTo>
                  <a:pt x="678802" y="1332191"/>
                </a:lnTo>
                <a:lnTo>
                  <a:pt x="625205" y="1330023"/>
                </a:lnTo>
                <a:lnTo>
                  <a:pt x="572807" y="1323637"/>
                </a:lnTo>
                <a:lnTo>
                  <a:pt x="521775" y="1313200"/>
                </a:lnTo>
                <a:lnTo>
                  <a:pt x="472274" y="1298881"/>
                </a:lnTo>
                <a:lnTo>
                  <a:pt x="424472" y="1280847"/>
                </a:lnTo>
                <a:lnTo>
                  <a:pt x="378535" y="1259265"/>
                </a:lnTo>
                <a:lnTo>
                  <a:pt x="334630" y="1234304"/>
                </a:lnTo>
                <a:lnTo>
                  <a:pt x="292924" y="1206130"/>
                </a:lnTo>
                <a:lnTo>
                  <a:pt x="253584" y="1174911"/>
                </a:lnTo>
                <a:lnTo>
                  <a:pt x="216776" y="1140815"/>
                </a:lnTo>
                <a:lnTo>
                  <a:pt x="182680" y="1104007"/>
                </a:lnTo>
                <a:lnTo>
                  <a:pt x="151461" y="1064668"/>
                </a:lnTo>
                <a:lnTo>
                  <a:pt x="123287" y="1022963"/>
                </a:lnTo>
                <a:lnTo>
                  <a:pt x="98326" y="979060"/>
                </a:lnTo>
                <a:lnTo>
                  <a:pt x="76744" y="933124"/>
                </a:lnTo>
                <a:lnTo>
                  <a:pt x="58710" y="885323"/>
                </a:lnTo>
                <a:lnTo>
                  <a:pt x="44391" y="835822"/>
                </a:lnTo>
                <a:lnTo>
                  <a:pt x="33954" y="784788"/>
                </a:lnTo>
                <a:lnTo>
                  <a:pt x="27568" y="732389"/>
                </a:lnTo>
                <a:lnTo>
                  <a:pt x="25399" y="678789"/>
                </a:lnTo>
                <a:lnTo>
                  <a:pt x="27568" y="625193"/>
                </a:lnTo>
                <a:lnTo>
                  <a:pt x="33954" y="572795"/>
                </a:lnTo>
                <a:lnTo>
                  <a:pt x="44391" y="521762"/>
                </a:lnTo>
                <a:lnTo>
                  <a:pt x="58710" y="472261"/>
                </a:lnTo>
                <a:lnTo>
                  <a:pt x="76744" y="424459"/>
                </a:lnTo>
                <a:lnTo>
                  <a:pt x="98326" y="378522"/>
                </a:lnTo>
                <a:lnTo>
                  <a:pt x="123287" y="334617"/>
                </a:lnTo>
                <a:lnTo>
                  <a:pt x="151461" y="292911"/>
                </a:lnTo>
                <a:lnTo>
                  <a:pt x="182680" y="253571"/>
                </a:lnTo>
                <a:lnTo>
                  <a:pt x="216776" y="216763"/>
                </a:lnTo>
                <a:lnTo>
                  <a:pt x="253584" y="182670"/>
                </a:lnTo>
                <a:lnTo>
                  <a:pt x="292924" y="151453"/>
                </a:lnTo>
                <a:lnTo>
                  <a:pt x="334630" y="123280"/>
                </a:lnTo>
                <a:lnTo>
                  <a:pt x="378535" y="98318"/>
                </a:lnTo>
                <a:lnTo>
                  <a:pt x="424472" y="76736"/>
                </a:lnTo>
                <a:lnTo>
                  <a:pt x="472274" y="58701"/>
                </a:lnTo>
                <a:lnTo>
                  <a:pt x="521775" y="44380"/>
                </a:lnTo>
                <a:lnTo>
                  <a:pt x="572807" y="33943"/>
                </a:lnTo>
                <a:lnTo>
                  <a:pt x="625205" y="27556"/>
                </a:lnTo>
                <a:lnTo>
                  <a:pt x="678802" y="25387"/>
                </a:lnTo>
                <a:lnTo>
                  <a:pt x="862885" y="25387"/>
                </a:lnTo>
                <a:lnTo>
                  <a:pt x="821358" y="14994"/>
                </a:lnTo>
                <a:lnTo>
                  <a:pt x="774836" y="6740"/>
                </a:lnTo>
                <a:lnTo>
                  <a:pt x="727279" y="1704"/>
                </a:lnTo>
                <a:lnTo>
                  <a:pt x="678802" y="0"/>
                </a:lnTo>
                <a:close/>
                <a:moveTo>
                  <a:pt x="862885" y="25387"/>
                </a:moveTo>
                <a:lnTo>
                  <a:pt x="678802" y="25387"/>
                </a:lnTo>
                <a:lnTo>
                  <a:pt x="732398" y="27556"/>
                </a:lnTo>
                <a:lnTo>
                  <a:pt x="784796" y="33943"/>
                </a:lnTo>
                <a:lnTo>
                  <a:pt x="835829" y="44380"/>
                </a:lnTo>
                <a:lnTo>
                  <a:pt x="885330" y="58701"/>
                </a:lnTo>
                <a:lnTo>
                  <a:pt x="933132" y="76736"/>
                </a:lnTo>
                <a:lnTo>
                  <a:pt x="979069" y="98318"/>
                </a:lnTo>
                <a:lnTo>
                  <a:pt x="1022974" y="123280"/>
                </a:lnTo>
                <a:lnTo>
                  <a:pt x="1064679" y="151453"/>
                </a:lnTo>
                <a:lnTo>
                  <a:pt x="1104020" y="182670"/>
                </a:lnTo>
                <a:lnTo>
                  <a:pt x="1140828" y="216763"/>
                </a:lnTo>
                <a:lnTo>
                  <a:pt x="1174924" y="253571"/>
                </a:lnTo>
                <a:lnTo>
                  <a:pt x="1206142" y="292911"/>
                </a:lnTo>
                <a:lnTo>
                  <a:pt x="1234316" y="334617"/>
                </a:lnTo>
                <a:lnTo>
                  <a:pt x="1259278" y="378522"/>
                </a:lnTo>
                <a:lnTo>
                  <a:pt x="1280860" y="424459"/>
                </a:lnTo>
                <a:lnTo>
                  <a:pt x="1298894" y="472261"/>
                </a:lnTo>
                <a:lnTo>
                  <a:pt x="1313213" y="521762"/>
                </a:lnTo>
                <a:lnTo>
                  <a:pt x="1323649" y="572795"/>
                </a:lnTo>
                <a:lnTo>
                  <a:pt x="1330036" y="625193"/>
                </a:lnTo>
                <a:lnTo>
                  <a:pt x="1332204" y="678789"/>
                </a:lnTo>
                <a:lnTo>
                  <a:pt x="1330036" y="732389"/>
                </a:lnTo>
                <a:lnTo>
                  <a:pt x="1323649" y="784788"/>
                </a:lnTo>
                <a:lnTo>
                  <a:pt x="1313213" y="835822"/>
                </a:lnTo>
                <a:lnTo>
                  <a:pt x="1298894" y="885323"/>
                </a:lnTo>
                <a:lnTo>
                  <a:pt x="1280860" y="933124"/>
                </a:lnTo>
                <a:lnTo>
                  <a:pt x="1259278" y="979060"/>
                </a:lnTo>
                <a:lnTo>
                  <a:pt x="1234316" y="1022963"/>
                </a:lnTo>
                <a:lnTo>
                  <a:pt x="1206142" y="1064668"/>
                </a:lnTo>
                <a:lnTo>
                  <a:pt x="1174924" y="1104007"/>
                </a:lnTo>
                <a:lnTo>
                  <a:pt x="1140828" y="1140815"/>
                </a:lnTo>
                <a:lnTo>
                  <a:pt x="1104020" y="1174911"/>
                </a:lnTo>
                <a:lnTo>
                  <a:pt x="1064679" y="1206130"/>
                </a:lnTo>
                <a:lnTo>
                  <a:pt x="1022974" y="1234304"/>
                </a:lnTo>
                <a:lnTo>
                  <a:pt x="979069" y="1259265"/>
                </a:lnTo>
                <a:lnTo>
                  <a:pt x="933132" y="1280847"/>
                </a:lnTo>
                <a:lnTo>
                  <a:pt x="885330" y="1298881"/>
                </a:lnTo>
                <a:lnTo>
                  <a:pt x="835829" y="1313200"/>
                </a:lnTo>
                <a:lnTo>
                  <a:pt x="784796" y="1323637"/>
                </a:lnTo>
                <a:lnTo>
                  <a:pt x="732398" y="1330023"/>
                </a:lnTo>
                <a:lnTo>
                  <a:pt x="678802" y="1332191"/>
                </a:lnTo>
                <a:lnTo>
                  <a:pt x="678802" y="1357591"/>
                </a:lnTo>
                <a:lnTo>
                  <a:pt x="727279" y="1355886"/>
                </a:lnTo>
                <a:lnTo>
                  <a:pt x="774836" y="1350848"/>
                </a:lnTo>
                <a:lnTo>
                  <a:pt x="821358" y="1342593"/>
                </a:lnTo>
                <a:lnTo>
                  <a:pt x="866731" y="1331236"/>
                </a:lnTo>
                <a:lnTo>
                  <a:pt x="910838" y="1316892"/>
                </a:lnTo>
                <a:lnTo>
                  <a:pt x="953567" y="1299675"/>
                </a:lnTo>
                <a:lnTo>
                  <a:pt x="994801" y="1279701"/>
                </a:lnTo>
                <a:lnTo>
                  <a:pt x="1034426" y="1257084"/>
                </a:lnTo>
                <a:lnTo>
                  <a:pt x="1072326" y="1231938"/>
                </a:lnTo>
                <a:lnTo>
                  <a:pt x="1108388" y="1204380"/>
                </a:lnTo>
                <a:lnTo>
                  <a:pt x="1142497" y="1174524"/>
                </a:lnTo>
                <a:lnTo>
                  <a:pt x="1174537" y="1142484"/>
                </a:lnTo>
                <a:lnTo>
                  <a:pt x="1204393" y="1108376"/>
                </a:lnTo>
                <a:lnTo>
                  <a:pt x="1231951" y="1072314"/>
                </a:lnTo>
                <a:lnTo>
                  <a:pt x="1257096" y="1034413"/>
                </a:lnTo>
                <a:lnTo>
                  <a:pt x="1279713" y="994788"/>
                </a:lnTo>
                <a:lnTo>
                  <a:pt x="1299688" y="953554"/>
                </a:lnTo>
                <a:lnTo>
                  <a:pt x="1316905" y="910826"/>
                </a:lnTo>
                <a:lnTo>
                  <a:pt x="1331249" y="866718"/>
                </a:lnTo>
                <a:lnTo>
                  <a:pt x="1342606" y="821345"/>
                </a:lnTo>
                <a:lnTo>
                  <a:pt x="1350860" y="774823"/>
                </a:lnTo>
                <a:lnTo>
                  <a:pt x="1355898" y="727266"/>
                </a:lnTo>
                <a:lnTo>
                  <a:pt x="1357604" y="678789"/>
                </a:lnTo>
                <a:lnTo>
                  <a:pt x="1355898" y="630312"/>
                </a:lnTo>
                <a:lnTo>
                  <a:pt x="1350860" y="582755"/>
                </a:lnTo>
                <a:lnTo>
                  <a:pt x="1342606" y="536233"/>
                </a:lnTo>
                <a:lnTo>
                  <a:pt x="1331249" y="490860"/>
                </a:lnTo>
                <a:lnTo>
                  <a:pt x="1316905" y="446753"/>
                </a:lnTo>
                <a:lnTo>
                  <a:pt x="1299688" y="404025"/>
                </a:lnTo>
                <a:lnTo>
                  <a:pt x="1279713" y="362791"/>
                </a:lnTo>
                <a:lnTo>
                  <a:pt x="1257096" y="323166"/>
                </a:lnTo>
                <a:lnTo>
                  <a:pt x="1231951" y="285265"/>
                </a:lnTo>
                <a:lnTo>
                  <a:pt x="1204393" y="249204"/>
                </a:lnTo>
                <a:lnTo>
                  <a:pt x="1174537" y="215096"/>
                </a:lnTo>
                <a:lnTo>
                  <a:pt x="1142497" y="183056"/>
                </a:lnTo>
                <a:lnTo>
                  <a:pt x="1108388" y="153200"/>
                </a:lnTo>
                <a:lnTo>
                  <a:pt x="1072326" y="125643"/>
                </a:lnTo>
                <a:lnTo>
                  <a:pt x="1034426" y="100498"/>
                </a:lnTo>
                <a:lnTo>
                  <a:pt x="994801" y="77882"/>
                </a:lnTo>
                <a:lnTo>
                  <a:pt x="953567" y="57908"/>
                </a:lnTo>
                <a:lnTo>
                  <a:pt x="910838" y="40692"/>
                </a:lnTo>
                <a:lnTo>
                  <a:pt x="866731" y="26349"/>
                </a:lnTo>
                <a:lnTo>
                  <a:pt x="862885" y="2538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08" name="CustomShape 9"/>
          <p:cNvSpPr/>
          <p:nvPr/>
        </p:nvSpPr>
        <p:spPr>
          <a:xfrm>
            <a:off x="7188480" y="3814200"/>
            <a:ext cx="1511640" cy="53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spAutoFit/>
          </a:bodyPr>
          <a:lstStyle/>
          <a:p>
            <a:pPr marL="141480" indent="-122400" algn="ctr">
              <a:lnSpc>
                <a:spcPct val="100000"/>
              </a:lnSpc>
              <a:spcBef>
                <a:spcPts val="99"/>
              </a:spcBef>
              <a:buNone/>
              <a:tabLst>
                <a:tab pos="0"/>
              </a:tabLst>
            </a:pPr>
            <a:r>
              <a:rPr lang="ru-RU" sz="1700" b="1" strike="noStrike" spc="-1">
                <a:solidFill>
                  <a:srgbClr val="0066B3"/>
                </a:solidFill>
                <a:latin typeface="Arial"/>
                <a:ea typeface="DejaVu Sans"/>
              </a:rPr>
              <a:t>Площадь территории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209" name="CustomShape 10"/>
          <p:cNvSpPr/>
          <p:nvPr/>
        </p:nvSpPr>
        <p:spPr>
          <a:xfrm>
            <a:off x="7415640" y="2580120"/>
            <a:ext cx="113220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7280" rIns="0" bIns="0" anchor="t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136"/>
              </a:spcBef>
              <a:buNone/>
            </a:pPr>
            <a:r>
              <a:rPr lang="ru-RU" sz="3300" b="1" strike="noStrike" spc="355">
                <a:solidFill>
                  <a:srgbClr val="FFFFFF"/>
                </a:solidFill>
                <a:latin typeface="Arial"/>
                <a:ea typeface="DejaVu Sans"/>
              </a:rPr>
              <a:t>2,8</a:t>
            </a:r>
            <a:endParaRPr lang="ru-RU" sz="3300" b="0" strike="noStrike" spc="-1">
              <a:latin typeface="Arial"/>
            </a:endParaRPr>
          </a:p>
        </p:txBody>
      </p:sp>
      <p:sp>
        <p:nvSpPr>
          <p:cNvPr id="210" name="CustomShape 11"/>
          <p:cNvSpPr/>
          <p:nvPr/>
        </p:nvSpPr>
        <p:spPr>
          <a:xfrm>
            <a:off x="7454520" y="3034800"/>
            <a:ext cx="941040" cy="1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200" b="0" strike="noStrike" spc="-1">
                <a:solidFill>
                  <a:srgbClr val="FFFFFF"/>
                </a:solidFill>
                <a:latin typeface="Arial"/>
                <a:ea typeface="DejaVu Sans"/>
              </a:rPr>
              <a:t>кв. км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11" name="CustomShape 12"/>
          <p:cNvSpPr/>
          <p:nvPr/>
        </p:nvSpPr>
        <p:spPr>
          <a:xfrm>
            <a:off x="7389720" y="884880"/>
            <a:ext cx="101916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728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36"/>
              </a:spcBef>
              <a:buNone/>
            </a:pPr>
            <a:r>
              <a:rPr lang="ru-RU" sz="3300" b="1" strike="noStrike" spc="355">
                <a:solidFill>
                  <a:srgbClr val="FFFFFF"/>
                </a:solidFill>
                <a:latin typeface="Arial"/>
                <a:ea typeface="DejaVu Sans"/>
              </a:rPr>
              <a:t>1</a:t>
            </a:r>
            <a:r>
              <a:rPr lang="ru-RU" sz="3300" b="1" strike="noStrike" spc="-1">
                <a:solidFill>
                  <a:srgbClr val="FFFFFF"/>
                </a:solidFill>
                <a:latin typeface="Arial"/>
                <a:ea typeface="DejaVu Sans"/>
              </a:rPr>
              <a:t>9,0</a:t>
            </a:r>
            <a:endParaRPr lang="ru-RU" sz="3300" b="0" strike="noStrike" spc="-1">
              <a:latin typeface="Arial"/>
            </a:endParaRPr>
          </a:p>
        </p:txBody>
      </p:sp>
      <p:sp>
        <p:nvSpPr>
          <p:cNvPr id="212" name="CustomShape 13"/>
          <p:cNvSpPr/>
          <p:nvPr/>
        </p:nvSpPr>
        <p:spPr>
          <a:xfrm>
            <a:off x="7428960" y="1339200"/>
            <a:ext cx="941040" cy="1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200" b="0" strike="noStrike" spc="-1">
                <a:solidFill>
                  <a:srgbClr val="FFFFFF"/>
                </a:solidFill>
                <a:latin typeface="Arial"/>
                <a:ea typeface="DejaVu Sans"/>
              </a:rPr>
              <a:t>тыс.</a:t>
            </a:r>
            <a:r>
              <a:rPr lang="ru-RU" sz="1200" b="0" strike="noStrike" spc="-75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FFFFFF"/>
                </a:solidFill>
                <a:latin typeface="Arial"/>
                <a:ea typeface="DejaVu Sans"/>
              </a:rPr>
              <a:t>человек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13" name="CustomShape 14"/>
          <p:cNvSpPr/>
          <p:nvPr/>
        </p:nvSpPr>
        <p:spPr>
          <a:xfrm>
            <a:off x="524880" y="228600"/>
            <a:ext cx="4720680" cy="39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2500" b="1" strike="noStrike" spc="-1">
                <a:solidFill>
                  <a:srgbClr val="FFFFFF"/>
                </a:solidFill>
                <a:latin typeface="Arial"/>
                <a:ea typeface="DejaVu Sans"/>
              </a:rPr>
              <a:t>Общие</a:t>
            </a:r>
            <a:r>
              <a:rPr lang="ru-RU" sz="2500" b="1" strike="noStrike" spc="-26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ru-RU" sz="2500" b="1" strike="noStrike" spc="-52">
                <a:solidFill>
                  <a:srgbClr val="FFFFFF"/>
                </a:solidFill>
                <a:latin typeface="Arial"/>
                <a:ea typeface="DejaVu Sans"/>
              </a:rPr>
              <a:t>сведения о районе</a:t>
            </a:r>
            <a:endParaRPr lang="ru-RU" sz="2500" b="0" strike="noStrike" spc="-1">
              <a:latin typeface="Arial"/>
            </a:endParaRPr>
          </a:p>
        </p:txBody>
      </p:sp>
      <p:sp>
        <p:nvSpPr>
          <p:cNvPr id="214" name="CustomShape 15"/>
          <p:cNvSpPr/>
          <p:nvPr/>
        </p:nvSpPr>
        <p:spPr>
          <a:xfrm>
            <a:off x="152280" y="3886200"/>
            <a:ext cx="2654640" cy="6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Карта расположения Полтавского района на территории Омской области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5" name="CustomShape 16"/>
          <p:cNvSpPr/>
          <p:nvPr/>
        </p:nvSpPr>
        <p:spPr>
          <a:xfrm>
            <a:off x="4191120" y="1066680"/>
            <a:ext cx="1991880" cy="27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spAutoFit/>
          </a:bodyPr>
          <a:lstStyle/>
          <a:p>
            <a:pPr marL="111240" indent="-91800">
              <a:lnSpc>
                <a:spcPct val="100000"/>
              </a:lnSpc>
              <a:spcBef>
                <a:spcPts val="99"/>
              </a:spcBef>
              <a:buNone/>
              <a:tabLst>
                <a:tab pos="0"/>
              </a:tabLst>
            </a:pPr>
            <a:r>
              <a:rPr lang="ru-RU" sz="1700" b="1" strike="noStrike" spc="-1">
                <a:solidFill>
                  <a:srgbClr val="0066B3"/>
                </a:solidFill>
                <a:latin typeface="Arial"/>
                <a:ea typeface="DejaVu Sans"/>
              </a:rPr>
              <a:t>Структура</a:t>
            </a:r>
            <a:r>
              <a:rPr lang="ru-RU" sz="1700" b="1" strike="noStrike" spc="-55">
                <a:solidFill>
                  <a:srgbClr val="0066B3"/>
                </a:solidFill>
                <a:latin typeface="Arial"/>
                <a:ea typeface="DejaVu Sans"/>
              </a:rPr>
              <a:t> </a:t>
            </a:r>
            <a:r>
              <a:rPr lang="ru-RU" sz="1700" b="1" strike="noStrike" spc="-1">
                <a:solidFill>
                  <a:srgbClr val="0066B3"/>
                </a:solidFill>
                <a:latin typeface="Arial"/>
                <a:ea typeface="DejaVu Sans"/>
              </a:rPr>
              <a:t>земель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216" name="CustomShape 17"/>
          <p:cNvSpPr/>
          <p:nvPr/>
        </p:nvSpPr>
        <p:spPr>
          <a:xfrm>
            <a:off x="4677480" y="3426480"/>
            <a:ext cx="1070280" cy="80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spAutoFit/>
          </a:bodyPr>
          <a:lstStyle/>
          <a:p>
            <a:pPr algn="ctr">
              <a:lnSpc>
                <a:spcPts val="1925"/>
              </a:lnSpc>
              <a:spcBef>
                <a:spcPts val="99"/>
              </a:spcBef>
              <a:buNone/>
            </a:pPr>
            <a:r>
              <a:rPr lang="ru-RU" sz="1700" b="0" strike="noStrike" spc="-1">
                <a:solidFill>
                  <a:srgbClr val="FFFFFF"/>
                </a:solidFill>
                <a:latin typeface="Arial"/>
                <a:ea typeface="DejaVu Sans"/>
              </a:rPr>
              <a:t>С/х</a:t>
            </a:r>
            <a:r>
              <a:rPr lang="ru-RU" sz="1700" b="0" strike="noStrike" spc="-55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ru-RU" sz="1700" b="0" strike="noStrike" spc="-1">
                <a:solidFill>
                  <a:srgbClr val="FFFFFF"/>
                </a:solidFill>
                <a:latin typeface="Arial"/>
                <a:ea typeface="DejaVu Sans"/>
              </a:rPr>
              <a:t>угодья</a:t>
            </a:r>
            <a:endParaRPr lang="ru-RU" sz="1700" b="0" strike="noStrike" spc="-1">
              <a:latin typeface="Arial"/>
            </a:endParaRPr>
          </a:p>
          <a:p>
            <a:pPr marL="126360" algn="ctr">
              <a:lnSpc>
                <a:spcPts val="4326"/>
              </a:lnSpc>
              <a:buNone/>
            </a:pPr>
            <a:r>
              <a:rPr lang="ru-RU" sz="2800" b="1" strike="noStrike" spc="-1">
                <a:solidFill>
                  <a:srgbClr val="FFFFFF"/>
                </a:solidFill>
                <a:latin typeface="Arial"/>
                <a:ea typeface="DejaVu Sans"/>
              </a:rPr>
              <a:t>89,2</a:t>
            </a:r>
            <a:r>
              <a:rPr lang="ru-RU" sz="2800" b="1" strike="noStrike" spc="-1" baseline="32000">
                <a:solidFill>
                  <a:srgbClr val="FFFFFF"/>
                </a:solidFill>
                <a:latin typeface="Arial"/>
                <a:ea typeface="DejaVu Sans"/>
              </a:rPr>
              <a:t>%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17" name="CustomShape 18"/>
          <p:cNvSpPr/>
          <p:nvPr/>
        </p:nvSpPr>
        <p:spPr>
          <a:xfrm>
            <a:off x="5236200" y="2134440"/>
            <a:ext cx="78732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spAutoFit/>
          </a:bodyPr>
          <a:lstStyle/>
          <a:p>
            <a:pPr marL="55800">
              <a:lnSpc>
                <a:spcPts val="1760"/>
              </a:lnSpc>
              <a:spcBef>
                <a:spcPts val="99"/>
              </a:spcBef>
              <a:buNone/>
            </a:pPr>
            <a:r>
              <a:rPr lang="ru-RU" sz="1700" b="0" strike="noStrike" spc="-1">
                <a:solidFill>
                  <a:srgbClr val="FFFFFF"/>
                </a:solidFill>
                <a:latin typeface="Arial"/>
                <a:ea typeface="DejaVu Sans"/>
              </a:rPr>
              <a:t>Леса</a:t>
            </a:r>
            <a:endParaRPr lang="ru-RU" sz="1700" b="0" strike="noStrike" spc="-1">
              <a:latin typeface="Arial"/>
            </a:endParaRPr>
          </a:p>
          <a:p>
            <a:pPr marL="12600">
              <a:lnSpc>
                <a:spcPts val="4161"/>
              </a:lnSpc>
              <a:buNone/>
            </a:pPr>
            <a:r>
              <a:rPr lang="ru-RU" sz="3229" b="1" strike="noStrike" spc="-1" baseline="32000">
                <a:solidFill>
                  <a:srgbClr val="FFFFFF"/>
                </a:solidFill>
                <a:latin typeface="Arial"/>
                <a:ea typeface="DejaVu Sans"/>
              </a:rPr>
              <a:t>2,8%</a:t>
            </a:r>
            <a:endParaRPr lang="ru-RU" sz="3230" b="0" strike="noStrike" spc="-1">
              <a:latin typeface="Arial"/>
            </a:endParaRPr>
          </a:p>
        </p:txBody>
      </p:sp>
      <p:sp>
        <p:nvSpPr>
          <p:cNvPr id="218" name="CustomShape 19"/>
          <p:cNvSpPr/>
          <p:nvPr/>
        </p:nvSpPr>
        <p:spPr>
          <a:xfrm>
            <a:off x="4002840" y="2409480"/>
            <a:ext cx="541440" cy="37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6,1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19" name="CustomShape 20"/>
          <p:cNvSpPr/>
          <p:nvPr/>
        </p:nvSpPr>
        <p:spPr>
          <a:xfrm>
            <a:off x="4530600" y="2449080"/>
            <a:ext cx="258840" cy="34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332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  <a:buNone/>
            </a:pPr>
            <a:r>
              <a:rPr lang="ru-RU" sz="2150" b="1" strike="noStrike" spc="-1">
                <a:solidFill>
                  <a:srgbClr val="FFFFFF"/>
                </a:solidFill>
                <a:latin typeface="Arial"/>
                <a:ea typeface="DejaVu Sans"/>
              </a:rPr>
              <a:t>%</a:t>
            </a:r>
            <a:endParaRPr lang="ru-RU" sz="2150" b="0" strike="noStrike" spc="-1">
              <a:latin typeface="Arial"/>
            </a:endParaRPr>
          </a:p>
        </p:txBody>
      </p:sp>
      <p:sp>
        <p:nvSpPr>
          <p:cNvPr id="220" name="CustomShape 21"/>
          <p:cNvSpPr/>
          <p:nvPr/>
        </p:nvSpPr>
        <p:spPr>
          <a:xfrm>
            <a:off x="7743600" y="3637080"/>
            <a:ext cx="462960" cy="5760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21" name="CustomShape 22"/>
          <p:cNvSpPr/>
          <p:nvPr/>
        </p:nvSpPr>
        <p:spPr>
          <a:xfrm>
            <a:off x="7718400" y="1587240"/>
            <a:ext cx="462960" cy="5767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22" name="CustomShape 23"/>
          <p:cNvSpPr/>
          <p:nvPr/>
        </p:nvSpPr>
        <p:spPr>
          <a:xfrm>
            <a:off x="7718400" y="1941840"/>
            <a:ext cx="462960" cy="5760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23" name="CustomShape 24"/>
          <p:cNvSpPr/>
          <p:nvPr/>
        </p:nvSpPr>
        <p:spPr>
          <a:xfrm>
            <a:off x="7302600" y="2349360"/>
            <a:ext cx="1345320" cy="1345320"/>
          </a:xfrm>
          <a:custGeom>
            <a:rect l="l" t="t" r="r" b="b"/>
            <a:pathLst>
              <a:path w="1357629" h="1357629">
                <a:moveTo>
                  <a:pt x="678802" y="0"/>
                </a:moveTo>
                <a:lnTo>
                  <a:pt x="630325" y="1704"/>
                </a:lnTo>
                <a:lnTo>
                  <a:pt x="582768" y="6740"/>
                </a:lnTo>
                <a:lnTo>
                  <a:pt x="536245" y="14994"/>
                </a:lnTo>
                <a:lnTo>
                  <a:pt x="490873" y="26349"/>
                </a:lnTo>
                <a:lnTo>
                  <a:pt x="446765" y="40692"/>
                </a:lnTo>
                <a:lnTo>
                  <a:pt x="404037" y="57908"/>
                </a:lnTo>
                <a:lnTo>
                  <a:pt x="362803" y="77882"/>
                </a:lnTo>
                <a:lnTo>
                  <a:pt x="323178" y="100498"/>
                </a:lnTo>
                <a:lnTo>
                  <a:pt x="285277" y="125643"/>
                </a:lnTo>
                <a:lnTo>
                  <a:pt x="249215" y="153200"/>
                </a:lnTo>
                <a:lnTo>
                  <a:pt x="215107" y="183056"/>
                </a:lnTo>
                <a:lnTo>
                  <a:pt x="183067" y="215096"/>
                </a:lnTo>
                <a:lnTo>
                  <a:pt x="153211" y="249204"/>
                </a:lnTo>
                <a:lnTo>
                  <a:pt x="125652" y="285265"/>
                </a:lnTo>
                <a:lnTo>
                  <a:pt x="100507" y="323166"/>
                </a:lnTo>
                <a:lnTo>
                  <a:pt x="77890" y="362791"/>
                </a:lnTo>
                <a:lnTo>
                  <a:pt x="57916" y="404025"/>
                </a:lnTo>
                <a:lnTo>
                  <a:pt x="40699" y="446753"/>
                </a:lnTo>
                <a:lnTo>
                  <a:pt x="26355" y="490860"/>
                </a:lnTo>
                <a:lnTo>
                  <a:pt x="14998" y="536233"/>
                </a:lnTo>
                <a:lnTo>
                  <a:pt x="6743" y="582755"/>
                </a:lnTo>
                <a:lnTo>
                  <a:pt x="1705" y="630312"/>
                </a:lnTo>
                <a:lnTo>
                  <a:pt x="0" y="678789"/>
                </a:lnTo>
                <a:lnTo>
                  <a:pt x="1705" y="727268"/>
                </a:lnTo>
                <a:lnTo>
                  <a:pt x="6743" y="774826"/>
                </a:lnTo>
                <a:lnTo>
                  <a:pt x="14998" y="821349"/>
                </a:lnTo>
                <a:lnTo>
                  <a:pt x="26355" y="866722"/>
                </a:lnTo>
                <a:lnTo>
                  <a:pt x="40699" y="910831"/>
                </a:lnTo>
                <a:lnTo>
                  <a:pt x="57916" y="953559"/>
                </a:lnTo>
                <a:lnTo>
                  <a:pt x="77890" y="994794"/>
                </a:lnTo>
                <a:lnTo>
                  <a:pt x="100507" y="1034418"/>
                </a:lnTo>
                <a:lnTo>
                  <a:pt x="125652" y="1072319"/>
                </a:lnTo>
                <a:lnTo>
                  <a:pt x="153211" y="1108381"/>
                </a:lnTo>
                <a:lnTo>
                  <a:pt x="183067" y="1142489"/>
                </a:lnTo>
                <a:lnTo>
                  <a:pt x="215107" y="1174528"/>
                </a:lnTo>
                <a:lnTo>
                  <a:pt x="249215" y="1204384"/>
                </a:lnTo>
                <a:lnTo>
                  <a:pt x="285277" y="1231942"/>
                </a:lnTo>
                <a:lnTo>
                  <a:pt x="323178" y="1257087"/>
                </a:lnTo>
                <a:lnTo>
                  <a:pt x="362803" y="1279703"/>
                </a:lnTo>
                <a:lnTo>
                  <a:pt x="404037" y="1299677"/>
                </a:lnTo>
                <a:lnTo>
                  <a:pt x="446765" y="1316893"/>
                </a:lnTo>
                <a:lnTo>
                  <a:pt x="490873" y="1331237"/>
                </a:lnTo>
                <a:lnTo>
                  <a:pt x="536245" y="1342594"/>
                </a:lnTo>
                <a:lnTo>
                  <a:pt x="582768" y="1350848"/>
                </a:lnTo>
                <a:lnTo>
                  <a:pt x="630325" y="1355886"/>
                </a:lnTo>
                <a:lnTo>
                  <a:pt x="678802" y="1357591"/>
                </a:lnTo>
                <a:lnTo>
                  <a:pt x="678802" y="1332191"/>
                </a:lnTo>
                <a:lnTo>
                  <a:pt x="625205" y="1330023"/>
                </a:lnTo>
                <a:lnTo>
                  <a:pt x="572807" y="1323637"/>
                </a:lnTo>
                <a:lnTo>
                  <a:pt x="521775" y="1313200"/>
                </a:lnTo>
                <a:lnTo>
                  <a:pt x="472274" y="1298881"/>
                </a:lnTo>
                <a:lnTo>
                  <a:pt x="424472" y="1280847"/>
                </a:lnTo>
                <a:lnTo>
                  <a:pt x="378535" y="1259265"/>
                </a:lnTo>
                <a:lnTo>
                  <a:pt x="334630" y="1234304"/>
                </a:lnTo>
                <a:lnTo>
                  <a:pt x="292924" y="1206130"/>
                </a:lnTo>
                <a:lnTo>
                  <a:pt x="253584" y="1174911"/>
                </a:lnTo>
                <a:lnTo>
                  <a:pt x="216776" y="1140815"/>
                </a:lnTo>
                <a:lnTo>
                  <a:pt x="182680" y="1104007"/>
                </a:lnTo>
                <a:lnTo>
                  <a:pt x="151461" y="1064668"/>
                </a:lnTo>
                <a:lnTo>
                  <a:pt x="123287" y="1022963"/>
                </a:lnTo>
                <a:lnTo>
                  <a:pt x="98326" y="979060"/>
                </a:lnTo>
                <a:lnTo>
                  <a:pt x="76744" y="933124"/>
                </a:lnTo>
                <a:lnTo>
                  <a:pt x="58710" y="885323"/>
                </a:lnTo>
                <a:lnTo>
                  <a:pt x="44391" y="835822"/>
                </a:lnTo>
                <a:lnTo>
                  <a:pt x="33954" y="784788"/>
                </a:lnTo>
                <a:lnTo>
                  <a:pt x="27568" y="732389"/>
                </a:lnTo>
                <a:lnTo>
                  <a:pt x="25399" y="678789"/>
                </a:lnTo>
                <a:lnTo>
                  <a:pt x="27568" y="625193"/>
                </a:lnTo>
                <a:lnTo>
                  <a:pt x="33954" y="572795"/>
                </a:lnTo>
                <a:lnTo>
                  <a:pt x="44391" y="521762"/>
                </a:lnTo>
                <a:lnTo>
                  <a:pt x="58710" y="472262"/>
                </a:lnTo>
                <a:lnTo>
                  <a:pt x="76744" y="424460"/>
                </a:lnTo>
                <a:lnTo>
                  <a:pt x="98326" y="378525"/>
                </a:lnTo>
                <a:lnTo>
                  <a:pt x="123287" y="334622"/>
                </a:lnTo>
                <a:lnTo>
                  <a:pt x="151461" y="292918"/>
                </a:lnTo>
                <a:lnTo>
                  <a:pt x="182680" y="253580"/>
                </a:lnTo>
                <a:lnTo>
                  <a:pt x="216776" y="216776"/>
                </a:lnTo>
                <a:lnTo>
                  <a:pt x="253584" y="182680"/>
                </a:lnTo>
                <a:lnTo>
                  <a:pt x="292924" y="151460"/>
                </a:lnTo>
                <a:lnTo>
                  <a:pt x="334630" y="123285"/>
                </a:lnTo>
                <a:lnTo>
                  <a:pt x="378535" y="98322"/>
                </a:lnTo>
                <a:lnTo>
                  <a:pt x="424472" y="76739"/>
                </a:lnTo>
                <a:lnTo>
                  <a:pt x="472274" y="58704"/>
                </a:lnTo>
                <a:lnTo>
                  <a:pt x="521775" y="44385"/>
                </a:lnTo>
                <a:lnTo>
                  <a:pt x="572807" y="33949"/>
                </a:lnTo>
                <a:lnTo>
                  <a:pt x="625205" y="27565"/>
                </a:lnTo>
                <a:lnTo>
                  <a:pt x="678802" y="25400"/>
                </a:lnTo>
                <a:lnTo>
                  <a:pt x="862936" y="25400"/>
                </a:lnTo>
                <a:lnTo>
                  <a:pt x="821358" y="14994"/>
                </a:lnTo>
                <a:lnTo>
                  <a:pt x="774836" y="6740"/>
                </a:lnTo>
                <a:lnTo>
                  <a:pt x="727279" y="1704"/>
                </a:lnTo>
                <a:lnTo>
                  <a:pt x="678802" y="0"/>
                </a:lnTo>
                <a:close/>
                <a:moveTo>
                  <a:pt x="862936" y="25400"/>
                </a:moveTo>
                <a:lnTo>
                  <a:pt x="678802" y="25400"/>
                </a:lnTo>
                <a:lnTo>
                  <a:pt x="732398" y="27565"/>
                </a:lnTo>
                <a:lnTo>
                  <a:pt x="784796" y="33949"/>
                </a:lnTo>
                <a:lnTo>
                  <a:pt x="835829" y="44385"/>
                </a:lnTo>
                <a:lnTo>
                  <a:pt x="885330" y="58704"/>
                </a:lnTo>
                <a:lnTo>
                  <a:pt x="933132" y="76739"/>
                </a:lnTo>
                <a:lnTo>
                  <a:pt x="979069" y="98322"/>
                </a:lnTo>
                <a:lnTo>
                  <a:pt x="1022974" y="123285"/>
                </a:lnTo>
                <a:lnTo>
                  <a:pt x="1064679" y="151460"/>
                </a:lnTo>
                <a:lnTo>
                  <a:pt x="1104020" y="182680"/>
                </a:lnTo>
                <a:lnTo>
                  <a:pt x="1140828" y="216776"/>
                </a:lnTo>
                <a:lnTo>
                  <a:pt x="1174924" y="253580"/>
                </a:lnTo>
                <a:lnTo>
                  <a:pt x="1206142" y="292918"/>
                </a:lnTo>
                <a:lnTo>
                  <a:pt x="1234316" y="334622"/>
                </a:lnTo>
                <a:lnTo>
                  <a:pt x="1259278" y="378525"/>
                </a:lnTo>
                <a:lnTo>
                  <a:pt x="1280860" y="424460"/>
                </a:lnTo>
                <a:lnTo>
                  <a:pt x="1298894" y="472262"/>
                </a:lnTo>
                <a:lnTo>
                  <a:pt x="1313213" y="521762"/>
                </a:lnTo>
                <a:lnTo>
                  <a:pt x="1323649" y="572795"/>
                </a:lnTo>
                <a:lnTo>
                  <a:pt x="1330036" y="625193"/>
                </a:lnTo>
                <a:lnTo>
                  <a:pt x="1332204" y="678789"/>
                </a:lnTo>
                <a:lnTo>
                  <a:pt x="1330036" y="732389"/>
                </a:lnTo>
                <a:lnTo>
                  <a:pt x="1323649" y="784788"/>
                </a:lnTo>
                <a:lnTo>
                  <a:pt x="1313213" y="835822"/>
                </a:lnTo>
                <a:lnTo>
                  <a:pt x="1298894" y="885323"/>
                </a:lnTo>
                <a:lnTo>
                  <a:pt x="1280860" y="933124"/>
                </a:lnTo>
                <a:lnTo>
                  <a:pt x="1259278" y="979060"/>
                </a:lnTo>
                <a:lnTo>
                  <a:pt x="1234316" y="1022963"/>
                </a:lnTo>
                <a:lnTo>
                  <a:pt x="1206142" y="1064668"/>
                </a:lnTo>
                <a:lnTo>
                  <a:pt x="1174924" y="1104007"/>
                </a:lnTo>
                <a:lnTo>
                  <a:pt x="1140828" y="1140815"/>
                </a:lnTo>
                <a:lnTo>
                  <a:pt x="1104020" y="1174911"/>
                </a:lnTo>
                <a:lnTo>
                  <a:pt x="1064679" y="1206130"/>
                </a:lnTo>
                <a:lnTo>
                  <a:pt x="1022974" y="1234304"/>
                </a:lnTo>
                <a:lnTo>
                  <a:pt x="979069" y="1259265"/>
                </a:lnTo>
                <a:lnTo>
                  <a:pt x="933132" y="1280847"/>
                </a:lnTo>
                <a:lnTo>
                  <a:pt x="885330" y="1298881"/>
                </a:lnTo>
                <a:lnTo>
                  <a:pt x="835829" y="1313200"/>
                </a:lnTo>
                <a:lnTo>
                  <a:pt x="784796" y="1323637"/>
                </a:lnTo>
                <a:lnTo>
                  <a:pt x="732398" y="1330023"/>
                </a:lnTo>
                <a:lnTo>
                  <a:pt x="678802" y="1332191"/>
                </a:lnTo>
                <a:lnTo>
                  <a:pt x="678802" y="1357591"/>
                </a:lnTo>
                <a:lnTo>
                  <a:pt x="727279" y="1355886"/>
                </a:lnTo>
                <a:lnTo>
                  <a:pt x="774836" y="1350848"/>
                </a:lnTo>
                <a:lnTo>
                  <a:pt x="821358" y="1342594"/>
                </a:lnTo>
                <a:lnTo>
                  <a:pt x="866731" y="1331237"/>
                </a:lnTo>
                <a:lnTo>
                  <a:pt x="910838" y="1316893"/>
                </a:lnTo>
                <a:lnTo>
                  <a:pt x="953567" y="1299677"/>
                </a:lnTo>
                <a:lnTo>
                  <a:pt x="994801" y="1279703"/>
                </a:lnTo>
                <a:lnTo>
                  <a:pt x="1034426" y="1257087"/>
                </a:lnTo>
                <a:lnTo>
                  <a:pt x="1072326" y="1231942"/>
                </a:lnTo>
                <a:lnTo>
                  <a:pt x="1108388" y="1204384"/>
                </a:lnTo>
                <a:lnTo>
                  <a:pt x="1142497" y="1174528"/>
                </a:lnTo>
                <a:lnTo>
                  <a:pt x="1174537" y="1142489"/>
                </a:lnTo>
                <a:lnTo>
                  <a:pt x="1204393" y="1108381"/>
                </a:lnTo>
                <a:lnTo>
                  <a:pt x="1231951" y="1072319"/>
                </a:lnTo>
                <a:lnTo>
                  <a:pt x="1257096" y="1034418"/>
                </a:lnTo>
                <a:lnTo>
                  <a:pt x="1279713" y="994794"/>
                </a:lnTo>
                <a:lnTo>
                  <a:pt x="1299688" y="953559"/>
                </a:lnTo>
                <a:lnTo>
                  <a:pt x="1316905" y="910831"/>
                </a:lnTo>
                <a:lnTo>
                  <a:pt x="1331249" y="866722"/>
                </a:lnTo>
                <a:lnTo>
                  <a:pt x="1342606" y="821349"/>
                </a:lnTo>
                <a:lnTo>
                  <a:pt x="1350860" y="774826"/>
                </a:lnTo>
                <a:lnTo>
                  <a:pt x="1355898" y="727268"/>
                </a:lnTo>
                <a:lnTo>
                  <a:pt x="1357604" y="678789"/>
                </a:lnTo>
                <a:lnTo>
                  <a:pt x="1355898" y="630312"/>
                </a:lnTo>
                <a:lnTo>
                  <a:pt x="1350860" y="582755"/>
                </a:lnTo>
                <a:lnTo>
                  <a:pt x="1342606" y="536233"/>
                </a:lnTo>
                <a:lnTo>
                  <a:pt x="1331249" y="490860"/>
                </a:lnTo>
                <a:lnTo>
                  <a:pt x="1316905" y="446753"/>
                </a:lnTo>
                <a:lnTo>
                  <a:pt x="1299688" y="404025"/>
                </a:lnTo>
                <a:lnTo>
                  <a:pt x="1279713" y="362791"/>
                </a:lnTo>
                <a:lnTo>
                  <a:pt x="1257096" y="323166"/>
                </a:lnTo>
                <a:lnTo>
                  <a:pt x="1231951" y="285265"/>
                </a:lnTo>
                <a:lnTo>
                  <a:pt x="1204393" y="249204"/>
                </a:lnTo>
                <a:lnTo>
                  <a:pt x="1174537" y="215096"/>
                </a:lnTo>
                <a:lnTo>
                  <a:pt x="1142497" y="183056"/>
                </a:lnTo>
                <a:lnTo>
                  <a:pt x="1108388" y="153200"/>
                </a:lnTo>
                <a:lnTo>
                  <a:pt x="1072326" y="125643"/>
                </a:lnTo>
                <a:lnTo>
                  <a:pt x="1034426" y="100498"/>
                </a:lnTo>
                <a:lnTo>
                  <a:pt x="994801" y="77882"/>
                </a:lnTo>
                <a:lnTo>
                  <a:pt x="953567" y="57908"/>
                </a:lnTo>
                <a:lnTo>
                  <a:pt x="910838" y="40692"/>
                </a:lnTo>
                <a:lnTo>
                  <a:pt x="866731" y="26349"/>
                </a:lnTo>
                <a:lnTo>
                  <a:pt x="862936" y="25400"/>
                </a:lnTo>
                <a:close/>
              </a:path>
            </a:pathLst>
          </a:custGeom>
          <a:solidFill>
            <a:srgbClr val="0066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24" name="CustomShape 25"/>
          <p:cNvSpPr/>
          <p:nvPr/>
        </p:nvSpPr>
        <p:spPr>
          <a:xfrm>
            <a:off x="7277040" y="654120"/>
            <a:ext cx="1345320" cy="1345320"/>
          </a:xfrm>
          <a:custGeom>
            <a:rect l="l" t="t" r="r" b="b"/>
            <a:pathLst>
              <a:path w="1357629" h="1357630">
                <a:moveTo>
                  <a:pt x="678802" y="0"/>
                </a:moveTo>
                <a:lnTo>
                  <a:pt x="630325" y="1704"/>
                </a:lnTo>
                <a:lnTo>
                  <a:pt x="582768" y="6740"/>
                </a:lnTo>
                <a:lnTo>
                  <a:pt x="536245" y="14994"/>
                </a:lnTo>
                <a:lnTo>
                  <a:pt x="490873" y="26349"/>
                </a:lnTo>
                <a:lnTo>
                  <a:pt x="446765" y="40692"/>
                </a:lnTo>
                <a:lnTo>
                  <a:pt x="404037" y="57908"/>
                </a:lnTo>
                <a:lnTo>
                  <a:pt x="362803" y="77882"/>
                </a:lnTo>
                <a:lnTo>
                  <a:pt x="323178" y="100498"/>
                </a:lnTo>
                <a:lnTo>
                  <a:pt x="285277" y="125643"/>
                </a:lnTo>
                <a:lnTo>
                  <a:pt x="249215" y="153200"/>
                </a:lnTo>
                <a:lnTo>
                  <a:pt x="215107" y="183056"/>
                </a:lnTo>
                <a:lnTo>
                  <a:pt x="183067" y="215096"/>
                </a:lnTo>
                <a:lnTo>
                  <a:pt x="153211" y="249204"/>
                </a:lnTo>
                <a:lnTo>
                  <a:pt x="125652" y="285265"/>
                </a:lnTo>
                <a:lnTo>
                  <a:pt x="100507" y="323166"/>
                </a:lnTo>
                <a:lnTo>
                  <a:pt x="77890" y="362791"/>
                </a:lnTo>
                <a:lnTo>
                  <a:pt x="57916" y="404025"/>
                </a:lnTo>
                <a:lnTo>
                  <a:pt x="40699" y="446753"/>
                </a:lnTo>
                <a:lnTo>
                  <a:pt x="26355" y="490860"/>
                </a:lnTo>
                <a:lnTo>
                  <a:pt x="14998" y="536233"/>
                </a:lnTo>
                <a:lnTo>
                  <a:pt x="6743" y="582755"/>
                </a:lnTo>
                <a:lnTo>
                  <a:pt x="1705" y="630312"/>
                </a:lnTo>
                <a:lnTo>
                  <a:pt x="0" y="678789"/>
                </a:lnTo>
                <a:lnTo>
                  <a:pt x="1705" y="727268"/>
                </a:lnTo>
                <a:lnTo>
                  <a:pt x="6743" y="774826"/>
                </a:lnTo>
                <a:lnTo>
                  <a:pt x="14998" y="821349"/>
                </a:lnTo>
                <a:lnTo>
                  <a:pt x="26355" y="866722"/>
                </a:lnTo>
                <a:lnTo>
                  <a:pt x="40699" y="910831"/>
                </a:lnTo>
                <a:lnTo>
                  <a:pt x="57916" y="953559"/>
                </a:lnTo>
                <a:lnTo>
                  <a:pt x="77890" y="994794"/>
                </a:lnTo>
                <a:lnTo>
                  <a:pt x="100507" y="1034418"/>
                </a:lnTo>
                <a:lnTo>
                  <a:pt x="125652" y="1072319"/>
                </a:lnTo>
                <a:lnTo>
                  <a:pt x="153211" y="1108381"/>
                </a:lnTo>
                <a:lnTo>
                  <a:pt x="183067" y="1142489"/>
                </a:lnTo>
                <a:lnTo>
                  <a:pt x="215107" y="1174528"/>
                </a:lnTo>
                <a:lnTo>
                  <a:pt x="249215" y="1204384"/>
                </a:lnTo>
                <a:lnTo>
                  <a:pt x="285277" y="1231942"/>
                </a:lnTo>
                <a:lnTo>
                  <a:pt x="323178" y="1257087"/>
                </a:lnTo>
                <a:lnTo>
                  <a:pt x="362803" y="1279703"/>
                </a:lnTo>
                <a:lnTo>
                  <a:pt x="404037" y="1299677"/>
                </a:lnTo>
                <a:lnTo>
                  <a:pt x="446765" y="1316893"/>
                </a:lnTo>
                <a:lnTo>
                  <a:pt x="490873" y="1331237"/>
                </a:lnTo>
                <a:lnTo>
                  <a:pt x="536245" y="1342594"/>
                </a:lnTo>
                <a:lnTo>
                  <a:pt x="582768" y="1350848"/>
                </a:lnTo>
                <a:lnTo>
                  <a:pt x="630325" y="1355886"/>
                </a:lnTo>
                <a:lnTo>
                  <a:pt x="678802" y="1357591"/>
                </a:lnTo>
                <a:lnTo>
                  <a:pt x="678802" y="1332191"/>
                </a:lnTo>
                <a:lnTo>
                  <a:pt x="625205" y="1330023"/>
                </a:lnTo>
                <a:lnTo>
                  <a:pt x="572807" y="1323637"/>
                </a:lnTo>
                <a:lnTo>
                  <a:pt x="521775" y="1313200"/>
                </a:lnTo>
                <a:lnTo>
                  <a:pt x="472274" y="1298881"/>
                </a:lnTo>
                <a:lnTo>
                  <a:pt x="424472" y="1280847"/>
                </a:lnTo>
                <a:lnTo>
                  <a:pt x="378535" y="1259265"/>
                </a:lnTo>
                <a:lnTo>
                  <a:pt x="334630" y="1234304"/>
                </a:lnTo>
                <a:lnTo>
                  <a:pt x="292924" y="1206130"/>
                </a:lnTo>
                <a:lnTo>
                  <a:pt x="253584" y="1174911"/>
                </a:lnTo>
                <a:lnTo>
                  <a:pt x="216776" y="1140815"/>
                </a:lnTo>
                <a:lnTo>
                  <a:pt x="182680" y="1104007"/>
                </a:lnTo>
                <a:lnTo>
                  <a:pt x="151461" y="1064668"/>
                </a:lnTo>
                <a:lnTo>
                  <a:pt x="123287" y="1022963"/>
                </a:lnTo>
                <a:lnTo>
                  <a:pt x="98326" y="979060"/>
                </a:lnTo>
                <a:lnTo>
                  <a:pt x="76744" y="933124"/>
                </a:lnTo>
                <a:lnTo>
                  <a:pt x="58710" y="885323"/>
                </a:lnTo>
                <a:lnTo>
                  <a:pt x="44391" y="835822"/>
                </a:lnTo>
                <a:lnTo>
                  <a:pt x="33954" y="784788"/>
                </a:lnTo>
                <a:lnTo>
                  <a:pt x="27568" y="732389"/>
                </a:lnTo>
                <a:lnTo>
                  <a:pt x="25399" y="678789"/>
                </a:lnTo>
                <a:lnTo>
                  <a:pt x="27568" y="625193"/>
                </a:lnTo>
                <a:lnTo>
                  <a:pt x="33954" y="572795"/>
                </a:lnTo>
                <a:lnTo>
                  <a:pt x="44391" y="521762"/>
                </a:lnTo>
                <a:lnTo>
                  <a:pt x="58710" y="472262"/>
                </a:lnTo>
                <a:lnTo>
                  <a:pt x="76744" y="424460"/>
                </a:lnTo>
                <a:lnTo>
                  <a:pt x="98326" y="378525"/>
                </a:lnTo>
                <a:lnTo>
                  <a:pt x="123287" y="334622"/>
                </a:lnTo>
                <a:lnTo>
                  <a:pt x="151461" y="292918"/>
                </a:lnTo>
                <a:lnTo>
                  <a:pt x="182680" y="253580"/>
                </a:lnTo>
                <a:lnTo>
                  <a:pt x="216776" y="216776"/>
                </a:lnTo>
                <a:lnTo>
                  <a:pt x="253584" y="182680"/>
                </a:lnTo>
                <a:lnTo>
                  <a:pt x="292924" y="151460"/>
                </a:lnTo>
                <a:lnTo>
                  <a:pt x="334630" y="123285"/>
                </a:lnTo>
                <a:lnTo>
                  <a:pt x="378535" y="98322"/>
                </a:lnTo>
                <a:lnTo>
                  <a:pt x="424472" y="76739"/>
                </a:lnTo>
                <a:lnTo>
                  <a:pt x="472274" y="58704"/>
                </a:lnTo>
                <a:lnTo>
                  <a:pt x="521775" y="44385"/>
                </a:lnTo>
                <a:lnTo>
                  <a:pt x="572807" y="33949"/>
                </a:lnTo>
                <a:lnTo>
                  <a:pt x="625205" y="27565"/>
                </a:lnTo>
                <a:lnTo>
                  <a:pt x="678802" y="25399"/>
                </a:lnTo>
                <a:lnTo>
                  <a:pt x="862936" y="25399"/>
                </a:lnTo>
                <a:lnTo>
                  <a:pt x="821358" y="14994"/>
                </a:lnTo>
                <a:lnTo>
                  <a:pt x="774836" y="6740"/>
                </a:lnTo>
                <a:lnTo>
                  <a:pt x="727279" y="1704"/>
                </a:lnTo>
                <a:lnTo>
                  <a:pt x="678802" y="0"/>
                </a:lnTo>
                <a:close/>
                <a:moveTo>
                  <a:pt x="862936" y="25399"/>
                </a:moveTo>
                <a:lnTo>
                  <a:pt x="678802" y="25399"/>
                </a:lnTo>
                <a:lnTo>
                  <a:pt x="732398" y="27565"/>
                </a:lnTo>
                <a:lnTo>
                  <a:pt x="784796" y="33949"/>
                </a:lnTo>
                <a:lnTo>
                  <a:pt x="835829" y="44385"/>
                </a:lnTo>
                <a:lnTo>
                  <a:pt x="885330" y="58704"/>
                </a:lnTo>
                <a:lnTo>
                  <a:pt x="933132" y="76739"/>
                </a:lnTo>
                <a:lnTo>
                  <a:pt x="979069" y="98322"/>
                </a:lnTo>
                <a:lnTo>
                  <a:pt x="1022974" y="123285"/>
                </a:lnTo>
                <a:lnTo>
                  <a:pt x="1064679" y="151460"/>
                </a:lnTo>
                <a:lnTo>
                  <a:pt x="1104020" y="182680"/>
                </a:lnTo>
                <a:lnTo>
                  <a:pt x="1140828" y="216776"/>
                </a:lnTo>
                <a:lnTo>
                  <a:pt x="1174924" y="253580"/>
                </a:lnTo>
                <a:lnTo>
                  <a:pt x="1206142" y="292918"/>
                </a:lnTo>
                <a:lnTo>
                  <a:pt x="1234316" y="334622"/>
                </a:lnTo>
                <a:lnTo>
                  <a:pt x="1259278" y="378525"/>
                </a:lnTo>
                <a:lnTo>
                  <a:pt x="1280860" y="424460"/>
                </a:lnTo>
                <a:lnTo>
                  <a:pt x="1298894" y="472262"/>
                </a:lnTo>
                <a:lnTo>
                  <a:pt x="1313213" y="521762"/>
                </a:lnTo>
                <a:lnTo>
                  <a:pt x="1323649" y="572795"/>
                </a:lnTo>
                <a:lnTo>
                  <a:pt x="1330036" y="625193"/>
                </a:lnTo>
                <a:lnTo>
                  <a:pt x="1332204" y="678789"/>
                </a:lnTo>
                <a:lnTo>
                  <a:pt x="1330036" y="732389"/>
                </a:lnTo>
                <a:lnTo>
                  <a:pt x="1323649" y="784788"/>
                </a:lnTo>
                <a:lnTo>
                  <a:pt x="1313213" y="835822"/>
                </a:lnTo>
                <a:lnTo>
                  <a:pt x="1298894" y="885323"/>
                </a:lnTo>
                <a:lnTo>
                  <a:pt x="1280860" y="933124"/>
                </a:lnTo>
                <a:lnTo>
                  <a:pt x="1259278" y="979060"/>
                </a:lnTo>
                <a:lnTo>
                  <a:pt x="1234316" y="1022963"/>
                </a:lnTo>
                <a:lnTo>
                  <a:pt x="1206142" y="1064668"/>
                </a:lnTo>
                <a:lnTo>
                  <a:pt x="1174924" y="1104007"/>
                </a:lnTo>
                <a:lnTo>
                  <a:pt x="1140828" y="1140815"/>
                </a:lnTo>
                <a:lnTo>
                  <a:pt x="1104020" y="1174911"/>
                </a:lnTo>
                <a:lnTo>
                  <a:pt x="1064679" y="1206130"/>
                </a:lnTo>
                <a:lnTo>
                  <a:pt x="1022974" y="1234304"/>
                </a:lnTo>
                <a:lnTo>
                  <a:pt x="979069" y="1259265"/>
                </a:lnTo>
                <a:lnTo>
                  <a:pt x="933132" y="1280847"/>
                </a:lnTo>
                <a:lnTo>
                  <a:pt x="885330" y="1298881"/>
                </a:lnTo>
                <a:lnTo>
                  <a:pt x="835829" y="1313200"/>
                </a:lnTo>
                <a:lnTo>
                  <a:pt x="784796" y="1323637"/>
                </a:lnTo>
                <a:lnTo>
                  <a:pt x="732398" y="1330023"/>
                </a:lnTo>
                <a:lnTo>
                  <a:pt x="678802" y="1332191"/>
                </a:lnTo>
                <a:lnTo>
                  <a:pt x="678802" y="1357591"/>
                </a:lnTo>
                <a:lnTo>
                  <a:pt x="727279" y="1355886"/>
                </a:lnTo>
                <a:lnTo>
                  <a:pt x="774836" y="1350848"/>
                </a:lnTo>
                <a:lnTo>
                  <a:pt x="821358" y="1342594"/>
                </a:lnTo>
                <a:lnTo>
                  <a:pt x="866731" y="1331237"/>
                </a:lnTo>
                <a:lnTo>
                  <a:pt x="910838" y="1316893"/>
                </a:lnTo>
                <a:lnTo>
                  <a:pt x="953567" y="1299677"/>
                </a:lnTo>
                <a:lnTo>
                  <a:pt x="994801" y="1279703"/>
                </a:lnTo>
                <a:lnTo>
                  <a:pt x="1034426" y="1257087"/>
                </a:lnTo>
                <a:lnTo>
                  <a:pt x="1072326" y="1231942"/>
                </a:lnTo>
                <a:lnTo>
                  <a:pt x="1108388" y="1204384"/>
                </a:lnTo>
                <a:lnTo>
                  <a:pt x="1142497" y="1174528"/>
                </a:lnTo>
                <a:lnTo>
                  <a:pt x="1174537" y="1142489"/>
                </a:lnTo>
                <a:lnTo>
                  <a:pt x="1204393" y="1108381"/>
                </a:lnTo>
                <a:lnTo>
                  <a:pt x="1231951" y="1072319"/>
                </a:lnTo>
                <a:lnTo>
                  <a:pt x="1257096" y="1034418"/>
                </a:lnTo>
                <a:lnTo>
                  <a:pt x="1279713" y="994794"/>
                </a:lnTo>
                <a:lnTo>
                  <a:pt x="1299688" y="953559"/>
                </a:lnTo>
                <a:lnTo>
                  <a:pt x="1316905" y="910831"/>
                </a:lnTo>
                <a:lnTo>
                  <a:pt x="1331249" y="866722"/>
                </a:lnTo>
                <a:lnTo>
                  <a:pt x="1342606" y="821349"/>
                </a:lnTo>
                <a:lnTo>
                  <a:pt x="1350860" y="774826"/>
                </a:lnTo>
                <a:lnTo>
                  <a:pt x="1355898" y="727268"/>
                </a:lnTo>
                <a:lnTo>
                  <a:pt x="1357604" y="678789"/>
                </a:lnTo>
                <a:lnTo>
                  <a:pt x="1355898" y="630312"/>
                </a:lnTo>
                <a:lnTo>
                  <a:pt x="1350860" y="582755"/>
                </a:lnTo>
                <a:lnTo>
                  <a:pt x="1342606" y="536233"/>
                </a:lnTo>
                <a:lnTo>
                  <a:pt x="1331249" y="490860"/>
                </a:lnTo>
                <a:lnTo>
                  <a:pt x="1316905" y="446753"/>
                </a:lnTo>
                <a:lnTo>
                  <a:pt x="1299688" y="404025"/>
                </a:lnTo>
                <a:lnTo>
                  <a:pt x="1279713" y="362791"/>
                </a:lnTo>
                <a:lnTo>
                  <a:pt x="1257096" y="323166"/>
                </a:lnTo>
                <a:lnTo>
                  <a:pt x="1231951" y="285265"/>
                </a:lnTo>
                <a:lnTo>
                  <a:pt x="1204393" y="249204"/>
                </a:lnTo>
                <a:lnTo>
                  <a:pt x="1174537" y="215096"/>
                </a:lnTo>
                <a:lnTo>
                  <a:pt x="1142497" y="183056"/>
                </a:lnTo>
                <a:lnTo>
                  <a:pt x="1108388" y="153200"/>
                </a:lnTo>
                <a:lnTo>
                  <a:pt x="1072326" y="125643"/>
                </a:lnTo>
                <a:lnTo>
                  <a:pt x="1034426" y="100498"/>
                </a:lnTo>
                <a:lnTo>
                  <a:pt x="994801" y="77882"/>
                </a:lnTo>
                <a:lnTo>
                  <a:pt x="953567" y="57908"/>
                </a:lnTo>
                <a:lnTo>
                  <a:pt x="910838" y="40692"/>
                </a:lnTo>
                <a:lnTo>
                  <a:pt x="866731" y="26349"/>
                </a:lnTo>
                <a:lnTo>
                  <a:pt x="862936" y="25399"/>
                </a:lnTo>
                <a:close/>
              </a:path>
            </a:pathLst>
          </a:custGeom>
          <a:solidFill>
            <a:srgbClr val="EF412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25" name="CustomShape 26"/>
          <p:cNvSpPr/>
          <p:nvPr/>
        </p:nvSpPr>
        <p:spPr>
          <a:xfrm>
            <a:off x="7052400" y="2054880"/>
            <a:ext cx="1794960" cy="27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spAutoFit/>
          </a:bodyPr>
          <a:lstStyle/>
          <a:p>
            <a:pPr marL="12600" indent="304200">
              <a:lnSpc>
                <a:spcPct val="100000"/>
              </a:lnSpc>
              <a:spcBef>
                <a:spcPts val="99"/>
              </a:spcBef>
              <a:buNone/>
              <a:tabLst>
                <a:tab pos="0"/>
              </a:tabLst>
            </a:pPr>
            <a:r>
              <a:rPr lang="ru-RU" sz="1700" b="1" strike="noStrike" spc="-1">
                <a:solidFill>
                  <a:srgbClr val="0066B3"/>
                </a:solidFill>
                <a:latin typeface="Arial"/>
                <a:ea typeface="DejaVu Sans"/>
              </a:rPr>
              <a:t>Население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226" name="CustomShape 27"/>
          <p:cNvSpPr/>
          <p:nvPr/>
        </p:nvSpPr>
        <p:spPr>
          <a:xfrm>
            <a:off x="5486400" y="5943600"/>
            <a:ext cx="1359360" cy="86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Кадастровая стоимость 1 га  земли с/х назначения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27" name="CustomShape 28"/>
          <p:cNvSpPr/>
          <p:nvPr/>
        </p:nvSpPr>
        <p:spPr>
          <a:xfrm>
            <a:off x="3429000" y="5983560"/>
            <a:ext cx="1816560" cy="86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Средний срок получения разрешения на строительство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28" name="CustomShape 29"/>
          <p:cNvSpPr/>
          <p:nvPr/>
        </p:nvSpPr>
        <p:spPr>
          <a:xfrm>
            <a:off x="152280" y="5943600"/>
            <a:ext cx="1359360" cy="6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Удаленность от границы города Омска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29" name="CustomShape 30"/>
          <p:cNvSpPr/>
          <p:nvPr/>
        </p:nvSpPr>
        <p:spPr>
          <a:xfrm>
            <a:off x="7086600" y="5943600"/>
            <a:ext cx="20451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Тариф на эл. энергию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30" name="CustomShape 31"/>
          <p:cNvSpPr/>
          <p:nvPr/>
        </p:nvSpPr>
        <p:spPr>
          <a:xfrm>
            <a:off x="267840" y="4572000"/>
            <a:ext cx="1320120" cy="1320120"/>
          </a:xfrm>
          <a:custGeom>
            <a:rect l="l" t="t" r="r" b="b"/>
            <a:pathLst>
              <a:path w="1332229" h="1332230">
                <a:moveTo>
                  <a:pt x="666102" y="0"/>
                </a:moveTo>
                <a:lnTo>
                  <a:pt x="618531" y="1672"/>
                </a:lnTo>
                <a:lnTo>
                  <a:pt x="571863" y="6614"/>
                </a:lnTo>
                <a:lnTo>
                  <a:pt x="526211" y="14714"/>
                </a:lnTo>
                <a:lnTo>
                  <a:pt x="481687" y="25858"/>
                </a:lnTo>
                <a:lnTo>
                  <a:pt x="438404" y="39934"/>
                </a:lnTo>
                <a:lnTo>
                  <a:pt x="396474" y="56828"/>
                </a:lnTo>
                <a:lnTo>
                  <a:pt x="356011" y="76429"/>
                </a:lnTo>
                <a:lnTo>
                  <a:pt x="317127" y="98624"/>
                </a:lnTo>
                <a:lnTo>
                  <a:pt x="279935" y="123299"/>
                </a:lnTo>
                <a:lnTo>
                  <a:pt x="244547" y="150342"/>
                </a:lnTo>
                <a:lnTo>
                  <a:pt x="211076" y="179640"/>
                </a:lnTo>
                <a:lnTo>
                  <a:pt x="179636" y="211081"/>
                </a:lnTo>
                <a:lnTo>
                  <a:pt x="150338" y="244552"/>
                </a:lnTo>
                <a:lnTo>
                  <a:pt x="123295" y="279940"/>
                </a:lnTo>
                <a:lnTo>
                  <a:pt x="98621" y="317133"/>
                </a:lnTo>
                <a:lnTo>
                  <a:pt x="76427" y="356017"/>
                </a:lnTo>
                <a:lnTo>
                  <a:pt x="56826" y="396480"/>
                </a:lnTo>
                <a:lnTo>
                  <a:pt x="39932" y="438409"/>
                </a:lnTo>
                <a:lnTo>
                  <a:pt x="25857" y="481691"/>
                </a:lnTo>
                <a:lnTo>
                  <a:pt x="14713" y="526215"/>
                </a:lnTo>
                <a:lnTo>
                  <a:pt x="6614" y="571866"/>
                </a:lnTo>
                <a:lnTo>
                  <a:pt x="1672" y="618533"/>
                </a:lnTo>
                <a:lnTo>
                  <a:pt x="0" y="666102"/>
                </a:lnTo>
                <a:lnTo>
                  <a:pt x="1672" y="713672"/>
                </a:lnTo>
                <a:lnTo>
                  <a:pt x="6614" y="760340"/>
                </a:lnTo>
                <a:lnTo>
                  <a:pt x="14713" y="805993"/>
                </a:lnTo>
                <a:lnTo>
                  <a:pt x="25857" y="850517"/>
                </a:lnTo>
                <a:lnTo>
                  <a:pt x="39932" y="893800"/>
                </a:lnTo>
                <a:lnTo>
                  <a:pt x="56826" y="935729"/>
                </a:lnTo>
                <a:lnTo>
                  <a:pt x="76427" y="976192"/>
                </a:lnTo>
                <a:lnTo>
                  <a:pt x="98621" y="1015077"/>
                </a:lnTo>
                <a:lnTo>
                  <a:pt x="123295" y="1052269"/>
                </a:lnTo>
                <a:lnTo>
                  <a:pt x="150338" y="1087657"/>
                </a:lnTo>
                <a:lnTo>
                  <a:pt x="179636" y="1121127"/>
                </a:lnTo>
                <a:lnTo>
                  <a:pt x="211076" y="1152568"/>
                </a:lnTo>
                <a:lnTo>
                  <a:pt x="244547" y="1181866"/>
                </a:lnTo>
                <a:lnTo>
                  <a:pt x="279935" y="1208908"/>
                </a:lnTo>
                <a:lnTo>
                  <a:pt x="317127" y="1233583"/>
                </a:lnTo>
                <a:lnTo>
                  <a:pt x="356011" y="1255777"/>
                </a:lnTo>
                <a:lnTo>
                  <a:pt x="396474" y="1275377"/>
                </a:lnTo>
                <a:lnTo>
                  <a:pt x="438404" y="1292271"/>
                </a:lnTo>
                <a:lnTo>
                  <a:pt x="481687" y="1306347"/>
                </a:lnTo>
                <a:lnTo>
                  <a:pt x="526211" y="1317490"/>
                </a:lnTo>
                <a:lnTo>
                  <a:pt x="571863" y="1325589"/>
                </a:lnTo>
                <a:lnTo>
                  <a:pt x="618531" y="1330532"/>
                </a:lnTo>
                <a:lnTo>
                  <a:pt x="666102" y="1332204"/>
                </a:lnTo>
                <a:lnTo>
                  <a:pt x="713672" y="1330532"/>
                </a:lnTo>
                <a:lnTo>
                  <a:pt x="760340" y="1325589"/>
                </a:lnTo>
                <a:lnTo>
                  <a:pt x="805993" y="1317490"/>
                </a:lnTo>
                <a:lnTo>
                  <a:pt x="850517" y="1306347"/>
                </a:lnTo>
                <a:lnTo>
                  <a:pt x="893800" y="1292271"/>
                </a:lnTo>
                <a:lnTo>
                  <a:pt x="935729" y="1275377"/>
                </a:lnTo>
                <a:lnTo>
                  <a:pt x="976192" y="1255777"/>
                </a:lnTo>
                <a:lnTo>
                  <a:pt x="1015077" y="1233583"/>
                </a:lnTo>
                <a:lnTo>
                  <a:pt x="1052269" y="1208908"/>
                </a:lnTo>
                <a:lnTo>
                  <a:pt x="1087657" y="1181866"/>
                </a:lnTo>
                <a:lnTo>
                  <a:pt x="1121127" y="1152568"/>
                </a:lnTo>
                <a:lnTo>
                  <a:pt x="1152568" y="1121127"/>
                </a:lnTo>
                <a:lnTo>
                  <a:pt x="1181866" y="1087657"/>
                </a:lnTo>
                <a:lnTo>
                  <a:pt x="1208908" y="1052269"/>
                </a:lnTo>
                <a:lnTo>
                  <a:pt x="1233583" y="1015077"/>
                </a:lnTo>
                <a:lnTo>
                  <a:pt x="1255777" y="976192"/>
                </a:lnTo>
                <a:lnTo>
                  <a:pt x="1275377" y="935729"/>
                </a:lnTo>
                <a:lnTo>
                  <a:pt x="1292271" y="893800"/>
                </a:lnTo>
                <a:lnTo>
                  <a:pt x="1306347" y="850517"/>
                </a:lnTo>
                <a:lnTo>
                  <a:pt x="1317490" y="805993"/>
                </a:lnTo>
                <a:lnTo>
                  <a:pt x="1325589" y="760340"/>
                </a:lnTo>
                <a:lnTo>
                  <a:pt x="1330532" y="713672"/>
                </a:lnTo>
                <a:lnTo>
                  <a:pt x="1332204" y="666102"/>
                </a:lnTo>
                <a:lnTo>
                  <a:pt x="1330532" y="618533"/>
                </a:lnTo>
                <a:lnTo>
                  <a:pt x="1325589" y="571866"/>
                </a:lnTo>
                <a:lnTo>
                  <a:pt x="1317490" y="526215"/>
                </a:lnTo>
                <a:lnTo>
                  <a:pt x="1306347" y="481691"/>
                </a:lnTo>
                <a:lnTo>
                  <a:pt x="1292271" y="438409"/>
                </a:lnTo>
                <a:lnTo>
                  <a:pt x="1275377" y="396480"/>
                </a:lnTo>
                <a:lnTo>
                  <a:pt x="1255777" y="356017"/>
                </a:lnTo>
                <a:lnTo>
                  <a:pt x="1233583" y="317133"/>
                </a:lnTo>
                <a:lnTo>
                  <a:pt x="1208908" y="279940"/>
                </a:lnTo>
                <a:lnTo>
                  <a:pt x="1181866" y="244552"/>
                </a:lnTo>
                <a:lnTo>
                  <a:pt x="1152568" y="211081"/>
                </a:lnTo>
                <a:lnTo>
                  <a:pt x="1121127" y="179640"/>
                </a:lnTo>
                <a:lnTo>
                  <a:pt x="1087657" y="150342"/>
                </a:lnTo>
                <a:lnTo>
                  <a:pt x="1052269" y="123299"/>
                </a:lnTo>
                <a:lnTo>
                  <a:pt x="1015077" y="98624"/>
                </a:lnTo>
                <a:lnTo>
                  <a:pt x="976192" y="76429"/>
                </a:lnTo>
                <a:lnTo>
                  <a:pt x="935729" y="56828"/>
                </a:lnTo>
                <a:lnTo>
                  <a:pt x="893800" y="39934"/>
                </a:lnTo>
                <a:lnTo>
                  <a:pt x="850517" y="25858"/>
                </a:lnTo>
                <a:lnTo>
                  <a:pt x="805993" y="14714"/>
                </a:lnTo>
                <a:lnTo>
                  <a:pt x="760340" y="6614"/>
                </a:lnTo>
                <a:lnTo>
                  <a:pt x="713672" y="1672"/>
                </a:lnTo>
                <a:lnTo>
                  <a:pt x="666102" y="0"/>
                </a:lnTo>
                <a:close/>
              </a:path>
            </a:pathLst>
          </a:custGeom>
          <a:solidFill>
            <a:srgbClr val="EF412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>
                <a:solidFill>
                  <a:srgbClr val="FFFFFF"/>
                </a:solidFill>
                <a:latin typeface="Arial"/>
                <a:ea typeface="DejaVu Sans"/>
              </a:rPr>
              <a:t>130 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км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31" name="CustomShape 32"/>
          <p:cNvSpPr/>
          <p:nvPr/>
        </p:nvSpPr>
        <p:spPr>
          <a:xfrm>
            <a:off x="3657600" y="4572000"/>
            <a:ext cx="1320120" cy="1320120"/>
          </a:xfrm>
          <a:custGeom>
            <a:rect l="l" t="t" r="r" b="b"/>
            <a:pathLst>
              <a:path w="1332229" h="1332230">
                <a:moveTo>
                  <a:pt x="666102" y="0"/>
                </a:moveTo>
                <a:lnTo>
                  <a:pt x="618531" y="1672"/>
                </a:lnTo>
                <a:lnTo>
                  <a:pt x="571863" y="6614"/>
                </a:lnTo>
                <a:lnTo>
                  <a:pt x="526211" y="14714"/>
                </a:lnTo>
                <a:lnTo>
                  <a:pt x="481687" y="25858"/>
                </a:lnTo>
                <a:lnTo>
                  <a:pt x="438404" y="39934"/>
                </a:lnTo>
                <a:lnTo>
                  <a:pt x="396474" y="56828"/>
                </a:lnTo>
                <a:lnTo>
                  <a:pt x="356011" y="76429"/>
                </a:lnTo>
                <a:lnTo>
                  <a:pt x="317127" y="98624"/>
                </a:lnTo>
                <a:lnTo>
                  <a:pt x="279935" y="123299"/>
                </a:lnTo>
                <a:lnTo>
                  <a:pt x="244547" y="150342"/>
                </a:lnTo>
                <a:lnTo>
                  <a:pt x="211076" y="179640"/>
                </a:lnTo>
                <a:lnTo>
                  <a:pt x="179636" y="211081"/>
                </a:lnTo>
                <a:lnTo>
                  <a:pt x="150338" y="244552"/>
                </a:lnTo>
                <a:lnTo>
                  <a:pt x="123295" y="279940"/>
                </a:lnTo>
                <a:lnTo>
                  <a:pt x="98621" y="317133"/>
                </a:lnTo>
                <a:lnTo>
                  <a:pt x="76427" y="356017"/>
                </a:lnTo>
                <a:lnTo>
                  <a:pt x="56826" y="396480"/>
                </a:lnTo>
                <a:lnTo>
                  <a:pt x="39932" y="438409"/>
                </a:lnTo>
                <a:lnTo>
                  <a:pt x="25857" y="481691"/>
                </a:lnTo>
                <a:lnTo>
                  <a:pt x="14713" y="526215"/>
                </a:lnTo>
                <a:lnTo>
                  <a:pt x="6614" y="571866"/>
                </a:lnTo>
                <a:lnTo>
                  <a:pt x="1672" y="618533"/>
                </a:lnTo>
                <a:lnTo>
                  <a:pt x="0" y="666102"/>
                </a:lnTo>
                <a:lnTo>
                  <a:pt x="1672" y="713672"/>
                </a:lnTo>
                <a:lnTo>
                  <a:pt x="6614" y="760340"/>
                </a:lnTo>
                <a:lnTo>
                  <a:pt x="14713" y="805993"/>
                </a:lnTo>
                <a:lnTo>
                  <a:pt x="25857" y="850517"/>
                </a:lnTo>
                <a:lnTo>
                  <a:pt x="39932" y="893800"/>
                </a:lnTo>
                <a:lnTo>
                  <a:pt x="56826" y="935729"/>
                </a:lnTo>
                <a:lnTo>
                  <a:pt x="76427" y="976192"/>
                </a:lnTo>
                <a:lnTo>
                  <a:pt x="98621" y="1015077"/>
                </a:lnTo>
                <a:lnTo>
                  <a:pt x="123295" y="1052269"/>
                </a:lnTo>
                <a:lnTo>
                  <a:pt x="150338" y="1087657"/>
                </a:lnTo>
                <a:lnTo>
                  <a:pt x="179636" y="1121127"/>
                </a:lnTo>
                <a:lnTo>
                  <a:pt x="211076" y="1152568"/>
                </a:lnTo>
                <a:lnTo>
                  <a:pt x="244547" y="1181866"/>
                </a:lnTo>
                <a:lnTo>
                  <a:pt x="279935" y="1208908"/>
                </a:lnTo>
                <a:lnTo>
                  <a:pt x="317127" y="1233583"/>
                </a:lnTo>
                <a:lnTo>
                  <a:pt x="356011" y="1255777"/>
                </a:lnTo>
                <a:lnTo>
                  <a:pt x="396474" y="1275377"/>
                </a:lnTo>
                <a:lnTo>
                  <a:pt x="438404" y="1292271"/>
                </a:lnTo>
                <a:lnTo>
                  <a:pt x="481687" y="1306347"/>
                </a:lnTo>
                <a:lnTo>
                  <a:pt x="526211" y="1317490"/>
                </a:lnTo>
                <a:lnTo>
                  <a:pt x="571863" y="1325589"/>
                </a:lnTo>
                <a:lnTo>
                  <a:pt x="618531" y="1330532"/>
                </a:lnTo>
                <a:lnTo>
                  <a:pt x="666102" y="1332204"/>
                </a:lnTo>
                <a:lnTo>
                  <a:pt x="713672" y="1330532"/>
                </a:lnTo>
                <a:lnTo>
                  <a:pt x="760340" y="1325589"/>
                </a:lnTo>
                <a:lnTo>
                  <a:pt x="805993" y="1317490"/>
                </a:lnTo>
                <a:lnTo>
                  <a:pt x="850517" y="1306347"/>
                </a:lnTo>
                <a:lnTo>
                  <a:pt x="893800" y="1292271"/>
                </a:lnTo>
                <a:lnTo>
                  <a:pt x="935729" y="1275377"/>
                </a:lnTo>
                <a:lnTo>
                  <a:pt x="976192" y="1255777"/>
                </a:lnTo>
                <a:lnTo>
                  <a:pt x="1015077" y="1233583"/>
                </a:lnTo>
                <a:lnTo>
                  <a:pt x="1052269" y="1208908"/>
                </a:lnTo>
                <a:lnTo>
                  <a:pt x="1087657" y="1181866"/>
                </a:lnTo>
                <a:lnTo>
                  <a:pt x="1121127" y="1152568"/>
                </a:lnTo>
                <a:lnTo>
                  <a:pt x="1152568" y="1121127"/>
                </a:lnTo>
                <a:lnTo>
                  <a:pt x="1181866" y="1087657"/>
                </a:lnTo>
                <a:lnTo>
                  <a:pt x="1208908" y="1052269"/>
                </a:lnTo>
                <a:lnTo>
                  <a:pt x="1233583" y="1015077"/>
                </a:lnTo>
                <a:lnTo>
                  <a:pt x="1255777" y="976192"/>
                </a:lnTo>
                <a:lnTo>
                  <a:pt x="1275377" y="935729"/>
                </a:lnTo>
                <a:lnTo>
                  <a:pt x="1292271" y="893800"/>
                </a:lnTo>
                <a:lnTo>
                  <a:pt x="1306347" y="850517"/>
                </a:lnTo>
                <a:lnTo>
                  <a:pt x="1317490" y="805993"/>
                </a:lnTo>
                <a:lnTo>
                  <a:pt x="1325589" y="760340"/>
                </a:lnTo>
                <a:lnTo>
                  <a:pt x="1330532" y="713672"/>
                </a:lnTo>
                <a:lnTo>
                  <a:pt x="1332204" y="666102"/>
                </a:lnTo>
                <a:lnTo>
                  <a:pt x="1330532" y="618533"/>
                </a:lnTo>
                <a:lnTo>
                  <a:pt x="1325589" y="571866"/>
                </a:lnTo>
                <a:lnTo>
                  <a:pt x="1317490" y="526215"/>
                </a:lnTo>
                <a:lnTo>
                  <a:pt x="1306347" y="481691"/>
                </a:lnTo>
                <a:lnTo>
                  <a:pt x="1292271" y="438409"/>
                </a:lnTo>
                <a:lnTo>
                  <a:pt x="1275377" y="396480"/>
                </a:lnTo>
                <a:lnTo>
                  <a:pt x="1255777" y="356017"/>
                </a:lnTo>
                <a:lnTo>
                  <a:pt x="1233583" y="317133"/>
                </a:lnTo>
                <a:lnTo>
                  <a:pt x="1208908" y="279940"/>
                </a:lnTo>
                <a:lnTo>
                  <a:pt x="1181866" y="244552"/>
                </a:lnTo>
                <a:lnTo>
                  <a:pt x="1152568" y="211081"/>
                </a:lnTo>
                <a:lnTo>
                  <a:pt x="1121127" y="179640"/>
                </a:lnTo>
                <a:lnTo>
                  <a:pt x="1087657" y="150342"/>
                </a:lnTo>
                <a:lnTo>
                  <a:pt x="1052269" y="123299"/>
                </a:lnTo>
                <a:lnTo>
                  <a:pt x="1015077" y="98624"/>
                </a:lnTo>
                <a:lnTo>
                  <a:pt x="976192" y="76429"/>
                </a:lnTo>
                <a:lnTo>
                  <a:pt x="935729" y="56828"/>
                </a:lnTo>
                <a:lnTo>
                  <a:pt x="893800" y="39934"/>
                </a:lnTo>
                <a:lnTo>
                  <a:pt x="850517" y="25858"/>
                </a:lnTo>
                <a:lnTo>
                  <a:pt x="805993" y="14714"/>
                </a:lnTo>
                <a:lnTo>
                  <a:pt x="760340" y="6614"/>
                </a:lnTo>
                <a:lnTo>
                  <a:pt x="713672" y="1672"/>
                </a:lnTo>
                <a:lnTo>
                  <a:pt x="666102" y="0"/>
                </a:lnTo>
                <a:close/>
              </a:path>
            </a:pathLst>
          </a:custGeom>
          <a:solidFill>
            <a:srgbClr val="EF412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>
                <a:solidFill>
                  <a:srgbClr val="FFFFFF"/>
                </a:solidFill>
                <a:latin typeface="Arial"/>
                <a:ea typeface="DejaVu Sans"/>
              </a:rPr>
              <a:t>5 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дней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32" name="CustomShape 33"/>
          <p:cNvSpPr/>
          <p:nvPr/>
        </p:nvSpPr>
        <p:spPr>
          <a:xfrm>
            <a:off x="5334120" y="4572000"/>
            <a:ext cx="1320120" cy="1320120"/>
          </a:xfrm>
          <a:custGeom>
            <a:rect l="l" t="t" r="r" b="b"/>
            <a:pathLst>
              <a:path w="1332229" h="1332230">
                <a:moveTo>
                  <a:pt x="666102" y="0"/>
                </a:moveTo>
                <a:lnTo>
                  <a:pt x="618531" y="1672"/>
                </a:lnTo>
                <a:lnTo>
                  <a:pt x="571863" y="6614"/>
                </a:lnTo>
                <a:lnTo>
                  <a:pt x="526211" y="14714"/>
                </a:lnTo>
                <a:lnTo>
                  <a:pt x="481687" y="25858"/>
                </a:lnTo>
                <a:lnTo>
                  <a:pt x="438404" y="39934"/>
                </a:lnTo>
                <a:lnTo>
                  <a:pt x="396474" y="56828"/>
                </a:lnTo>
                <a:lnTo>
                  <a:pt x="356011" y="76429"/>
                </a:lnTo>
                <a:lnTo>
                  <a:pt x="317127" y="98624"/>
                </a:lnTo>
                <a:lnTo>
                  <a:pt x="279935" y="123299"/>
                </a:lnTo>
                <a:lnTo>
                  <a:pt x="244547" y="150342"/>
                </a:lnTo>
                <a:lnTo>
                  <a:pt x="211076" y="179640"/>
                </a:lnTo>
                <a:lnTo>
                  <a:pt x="179636" y="211081"/>
                </a:lnTo>
                <a:lnTo>
                  <a:pt x="150338" y="244552"/>
                </a:lnTo>
                <a:lnTo>
                  <a:pt x="123295" y="279940"/>
                </a:lnTo>
                <a:lnTo>
                  <a:pt x="98621" y="317133"/>
                </a:lnTo>
                <a:lnTo>
                  <a:pt x="76427" y="356017"/>
                </a:lnTo>
                <a:lnTo>
                  <a:pt x="56826" y="396480"/>
                </a:lnTo>
                <a:lnTo>
                  <a:pt x="39932" y="438409"/>
                </a:lnTo>
                <a:lnTo>
                  <a:pt x="25857" y="481691"/>
                </a:lnTo>
                <a:lnTo>
                  <a:pt x="14713" y="526215"/>
                </a:lnTo>
                <a:lnTo>
                  <a:pt x="6614" y="571866"/>
                </a:lnTo>
                <a:lnTo>
                  <a:pt x="1672" y="618533"/>
                </a:lnTo>
                <a:lnTo>
                  <a:pt x="0" y="666102"/>
                </a:lnTo>
                <a:lnTo>
                  <a:pt x="1672" y="713672"/>
                </a:lnTo>
                <a:lnTo>
                  <a:pt x="6614" y="760340"/>
                </a:lnTo>
                <a:lnTo>
                  <a:pt x="14713" y="805993"/>
                </a:lnTo>
                <a:lnTo>
                  <a:pt x="25857" y="850517"/>
                </a:lnTo>
                <a:lnTo>
                  <a:pt x="39932" y="893800"/>
                </a:lnTo>
                <a:lnTo>
                  <a:pt x="56826" y="935729"/>
                </a:lnTo>
                <a:lnTo>
                  <a:pt x="76427" y="976192"/>
                </a:lnTo>
                <a:lnTo>
                  <a:pt x="98621" y="1015077"/>
                </a:lnTo>
                <a:lnTo>
                  <a:pt x="123295" y="1052269"/>
                </a:lnTo>
                <a:lnTo>
                  <a:pt x="150338" y="1087657"/>
                </a:lnTo>
                <a:lnTo>
                  <a:pt x="179636" y="1121127"/>
                </a:lnTo>
                <a:lnTo>
                  <a:pt x="211076" y="1152568"/>
                </a:lnTo>
                <a:lnTo>
                  <a:pt x="244547" y="1181866"/>
                </a:lnTo>
                <a:lnTo>
                  <a:pt x="279935" y="1208908"/>
                </a:lnTo>
                <a:lnTo>
                  <a:pt x="317127" y="1233583"/>
                </a:lnTo>
                <a:lnTo>
                  <a:pt x="356011" y="1255777"/>
                </a:lnTo>
                <a:lnTo>
                  <a:pt x="396474" y="1275377"/>
                </a:lnTo>
                <a:lnTo>
                  <a:pt x="438404" y="1292271"/>
                </a:lnTo>
                <a:lnTo>
                  <a:pt x="481687" y="1306347"/>
                </a:lnTo>
                <a:lnTo>
                  <a:pt x="526211" y="1317490"/>
                </a:lnTo>
                <a:lnTo>
                  <a:pt x="571863" y="1325589"/>
                </a:lnTo>
                <a:lnTo>
                  <a:pt x="618531" y="1330532"/>
                </a:lnTo>
                <a:lnTo>
                  <a:pt x="666102" y="1332204"/>
                </a:lnTo>
                <a:lnTo>
                  <a:pt x="713672" y="1330532"/>
                </a:lnTo>
                <a:lnTo>
                  <a:pt x="760340" y="1325589"/>
                </a:lnTo>
                <a:lnTo>
                  <a:pt x="805993" y="1317490"/>
                </a:lnTo>
                <a:lnTo>
                  <a:pt x="850517" y="1306347"/>
                </a:lnTo>
                <a:lnTo>
                  <a:pt x="893800" y="1292271"/>
                </a:lnTo>
                <a:lnTo>
                  <a:pt x="935729" y="1275377"/>
                </a:lnTo>
                <a:lnTo>
                  <a:pt x="976192" y="1255777"/>
                </a:lnTo>
                <a:lnTo>
                  <a:pt x="1015077" y="1233583"/>
                </a:lnTo>
                <a:lnTo>
                  <a:pt x="1052269" y="1208908"/>
                </a:lnTo>
                <a:lnTo>
                  <a:pt x="1087657" y="1181866"/>
                </a:lnTo>
                <a:lnTo>
                  <a:pt x="1121127" y="1152568"/>
                </a:lnTo>
                <a:lnTo>
                  <a:pt x="1152568" y="1121127"/>
                </a:lnTo>
                <a:lnTo>
                  <a:pt x="1181866" y="1087657"/>
                </a:lnTo>
                <a:lnTo>
                  <a:pt x="1208908" y="1052269"/>
                </a:lnTo>
                <a:lnTo>
                  <a:pt x="1233583" y="1015077"/>
                </a:lnTo>
                <a:lnTo>
                  <a:pt x="1255777" y="976192"/>
                </a:lnTo>
                <a:lnTo>
                  <a:pt x="1275377" y="935729"/>
                </a:lnTo>
                <a:lnTo>
                  <a:pt x="1292271" y="893800"/>
                </a:lnTo>
                <a:lnTo>
                  <a:pt x="1306347" y="850517"/>
                </a:lnTo>
                <a:lnTo>
                  <a:pt x="1317490" y="805993"/>
                </a:lnTo>
                <a:lnTo>
                  <a:pt x="1325589" y="760340"/>
                </a:lnTo>
                <a:lnTo>
                  <a:pt x="1330532" y="713672"/>
                </a:lnTo>
                <a:lnTo>
                  <a:pt x="1332204" y="666102"/>
                </a:lnTo>
                <a:lnTo>
                  <a:pt x="1330532" y="618533"/>
                </a:lnTo>
                <a:lnTo>
                  <a:pt x="1325589" y="571866"/>
                </a:lnTo>
                <a:lnTo>
                  <a:pt x="1317490" y="526215"/>
                </a:lnTo>
                <a:lnTo>
                  <a:pt x="1306347" y="481691"/>
                </a:lnTo>
                <a:lnTo>
                  <a:pt x="1292271" y="438409"/>
                </a:lnTo>
                <a:lnTo>
                  <a:pt x="1275377" y="396480"/>
                </a:lnTo>
                <a:lnTo>
                  <a:pt x="1255777" y="356017"/>
                </a:lnTo>
                <a:lnTo>
                  <a:pt x="1233583" y="317133"/>
                </a:lnTo>
                <a:lnTo>
                  <a:pt x="1208908" y="279940"/>
                </a:lnTo>
                <a:lnTo>
                  <a:pt x="1181866" y="244552"/>
                </a:lnTo>
                <a:lnTo>
                  <a:pt x="1152568" y="211081"/>
                </a:lnTo>
                <a:lnTo>
                  <a:pt x="1121127" y="179640"/>
                </a:lnTo>
                <a:lnTo>
                  <a:pt x="1087657" y="150342"/>
                </a:lnTo>
                <a:lnTo>
                  <a:pt x="1052269" y="123299"/>
                </a:lnTo>
                <a:lnTo>
                  <a:pt x="1015077" y="98624"/>
                </a:lnTo>
                <a:lnTo>
                  <a:pt x="976192" y="76429"/>
                </a:lnTo>
                <a:lnTo>
                  <a:pt x="935729" y="56828"/>
                </a:lnTo>
                <a:lnTo>
                  <a:pt x="893800" y="39934"/>
                </a:lnTo>
                <a:lnTo>
                  <a:pt x="850517" y="25858"/>
                </a:lnTo>
                <a:lnTo>
                  <a:pt x="805993" y="14714"/>
                </a:lnTo>
                <a:lnTo>
                  <a:pt x="760340" y="6614"/>
                </a:lnTo>
                <a:lnTo>
                  <a:pt x="713672" y="1672"/>
                </a:lnTo>
                <a:lnTo>
                  <a:pt x="666102" y="0"/>
                </a:lnTo>
                <a:close/>
              </a:path>
            </a:pathLst>
          </a:custGeom>
          <a:solidFill>
            <a:srgbClr val="EF412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>
                <a:solidFill>
                  <a:srgbClr val="FFFFFF"/>
                </a:solidFill>
                <a:latin typeface="Arial"/>
                <a:ea typeface="DejaVu Sans"/>
              </a:rPr>
              <a:t>3,24 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тыс</a:t>
            </a:r>
            <a:r>
              <a:rPr lang="ru-RU" sz="2800" b="0" strike="noStrike" spc="-1">
                <a:solidFill>
                  <a:srgbClr val="FFFFFF"/>
                </a:solidFill>
                <a:latin typeface="Arial"/>
                <a:ea typeface="DejaVu Sans"/>
              </a:rPr>
              <a:t>. </a:t>
            </a:r>
            <a:r>
              <a:rPr lang="ru-RU" sz="1200" b="0" strike="noStrike" spc="-1">
                <a:solidFill>
                  <a:srgbClr val="FFFFFF"/>
                </a:solidFill>
                <a:latin typeface="Arial"/>
                <a:ea typeface="DejaVu Sans"/>
              </a:rPr>
              <a:t>руб.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33" name="CustomShape 34"/>
          <p:cNvSpPr/>
          <p:nvPr/>
        </p:nvSpPr>
        <p:spPr>
          <a:xfrm>
            <a:off x="7467480" y="4495680"/>
            <a:ext cx="1320120" cy="1320120"/>
          </a:xfrm>
          <a:custGeom>
            <a:rect l="l" t="t" r="r" b="b"/>
            <a:pathLst>
              <a:path w="1332229" h="1332230">
                <a:moveTo>
                  <a:pt x="666102" y="0"/>
                </a:moveTo>
                <a:lnTo>
                  <a:pt x="618531" y="1672"/>
                </a:lnTo>
                <a:lnTo>
                  <a:pt x="571863" y="6614"/>
                </a:lnTo>
                <a:lnTo>
                  <a:pt x="526211" y="14714"/>
                </a:lnTo>
                <a:lnTo>
                  <a:pt x="481687" y="25858"/>
                </a:lnTo>
                <a:lnTo>
                  <a:pt x="438404" y="39934"/>
                </a:lnTo>
                <a:lnTo>
                  <a:pt x="396474" y="56828"/>
                </a:lnTo>
                <a:lnTo>
                  <a:pt x="356011" y="76429"/>
                </a:lnTo>
                <a:lnTo>
                  <a:pt x="317127" y="98624"/>
                </a:lnTo>
                <a:lnTo>
                  <a:pt x="279935" y="123299"/>
                </a:lnTo>
                <a:lnTo>
                  <a:pt x="244547" y="150342"/>
                </a:lnTo>
                <a:lnTo>
                  <a:pt x="211076" y="179640"/>
                </a:lnTo>
                <a:lnTo>
                  <a:pt x="179636" y="211081"/>
                </a:lnTo>
                <a:lnTo>
                  <a:pt x="150338" y="244552"/>
                </a:lnTo>
                <a:lnTo>
                  <a:pt x="123295" y="279940"/>
                </a:lnTo>
                <a:lnTo>
                  <a:pt x="98621" y="317133"/>
                </a:lnTo>
                <a:lnTo>
                  <a:pt x="76427" y="356017"/>
                </a:lnTo>
                <a:lnTo>
                  <a:pt x="56826" y="396480"/>
                </a:lnTo>
                <a:lnTo>
                  <a:pt x="39932" y="438409"/>
                </a:lnTo>
                <a:lnTo>
                  <a:pt x="25857" y="481691"/>
                </a:lnTo>
                <a:lnTo>
                  <a:pt x="14713" y="526215"/>
                </a:lnTo>
                <a:lnTo>
                  <a:pt x="6614" y="571866"/>
                </a:lnTo>
                <a:lnTo>
                  <a:pt x="1672" y="618533"/>
                </a:lnTo>
                <a:lnTo>
                  <a:pt x="0" y="666102"/>
                </a:lnTo>
                <a:lnTo>
                  <a:pt x="1672" y="713672"/>
                </a:lnTo>
                <a:lnTo>
                  <a:pt x="6614" y="760340"/>
                </a:lnTo>
                <a:lnTo>
                  <a:pt x="14713" y="805993"/>
                </a:lnTo>
                <a:lnTo>
                  <a:pt x="25857" y="850517"/>
                </a:lnTo>
                <a:lnTo>
                  <a:pt x="39932" y="893800"/>
                </a:lnTo>
                <a:lnTo>
                  <a:pt x="56826" y="935729"/>
                </a:lnTo>
                <a:lnTo>
                  <a:pt x="76427" y="976192"/>
                </a:lnTo>
                <a:lnTo>
                  <a:pt x="98621" y="1015077"/>
                </a:lnTo>
                <a:lnTo>
                  <a:pt x="123295" y="1052269"/>
                </a:lnTo>
                <a:lnTo>
                  <a:pt x="150338" y="1087657"/>
                </a:lnTo>
                <a:lnTo>
                  <a:pt x="179636" y="1121127"/>
                </a:lnTo>
                <a:lnTo>
                  <a:pt x="211076" y="1152568"/>
                </a:lnTo>
                <a:lnTo>
                  <a:pt x="244547" y="1181866"/>
                </a:lnTo>
                <a:lnTo>
                  <a:pt x="279935" y="1208908"/>
                </a:lnTo>
                <a:lnTo>
                  <a:pt x="317127" y="1233583"/>
                </a:lnTo>
                <a:lnTo>
                  <a:pt x="356011" y="1255777"/>
                </a:lnTo>
                <a:lnTo>
                  <a:pt x="396474" y="1275377"/>
                </a:lnTo>
                <a:lnTo>
                  <a:pt x="438404" y="1292271"/>
                </a:lnTo>
                <a:lnTo>
                  <a:pt x="481687" y="1306347"/>
                </a:lnTo>
                <a:lnTo>
                  <a:pt x="526211" y="1317490"/>
                </a:lnTo>
                <a:lnTo>
                  <a:pt x="571863" y="1325589"/>
                </a:lnTo>
                <a:lnTo>
                  <a:pt x="618531" y="1330532"/>
                </a:lnTo>
                <a:lnTo>
                  <a:pt x="666102" y="1332204"/>
                </a:lnTo>
                <a:lnTo>
                  <a:pt x="713672" y="1330532"/>
                </a:lnTo>
                <a:lnTo>
                  <a:pt x="760340" y="1325589"/>
                </a:lnTo>
                <a:lnTo>
                  <a:pt x="805993" y="1317490"/>
                </a:lnTo>
                <a:lnTo>
                  <a:pt x="850517" y="1306347"/>
                </a:lnTo>
                <a:lnTo>
                  <a:pt x="893800" y="1292271"/>
                </a:lnTo>
                <a:lnTo>
                  <a:pt x="935729" y="1275377"/>
                </a:lnTo>
                <a:lnTo>
                  <a:pt x="976192" y="1255777"/>
                </a:lnTo>
                <a:lnTo>
                  <a:pt x="1015077" y="1233583"/>
                </a:lnTo>
                <a:lnTo>
                  <a:pt x="1052269" y="1208908"/>
                </a:lnTo>
                <a:lnTo>
                  <a:pt x="1087657" y="1181866"/>
                </a:lnTo>
                <a:lnTo>
                  <a:pt x="1121127" y="1152568"/>
                </a:lnTo>
                <a:lnTo>
                  <a:pt x="1152568" y="1121127"/>
                </a:lnTo>
                <a:lnTo>
                  <a:pt x="1181866" y="1087657"/>
                </a:lnTo>
                <a:lnTo>
                  <a:pt x="1208908" y="1052269"/>
                </a:lnTo>
                <a:lnTo>
                  <a:pt x="1233583" y="1015077"/>
                </a:lnTo>
                <a:lnTo>
                  <a:pt x="1255777" y="976192"/>
                </a:lnTo>
                <a:lnTo>
                  <a:pt x="1275377" y="935729"/>
                </a:lnTo>
                <a:lnTo>
                  <a:pt x="1292271" y="893800"/>
                </a:lnTo>
                <a:lnTo>
                  <a:pt x="1306347" y="850517"/>
                </a:lnTo>
                <a:lnTo>
                  <a:pt x="1317490" y="805993"/>
                </a:lnTo>
                <a:lnTo>
                  <a:pt x="1325589" y="760340"/>
                </a:lnTo>
                <a:lnTo>
                  <a:pt x="1330532" y="713672"/>
                </a:lnTo>
                <a:lnTo>
                  <a:pt x="1332204" y="666102"/>
                </a:lnTo>
                <a:lnTo>
                  <a:pt x="1330532" y="618533"/>
                </a:lnTo>
                <a:lnTo>
                  <a:pt x="1325589" y="571866"/>
                </a:lnTo>
                <a:lnTo>
                  <a:pt x="1317490" y="526215"/>
                </a:lnTo>
                <a:lnTo>
                  <a:pt x="1306347" y="481691"/>
                </a:lnTo>
                <a:lnTo>
                  <a:pt x="1292271" y="438409"/>
                </a:lnTo>
                <a:lnTo>
                  <a:pt x="1275377" y="396480"/>
                </a:lnTo>
                <a:lnTo>
                  <a:pt x="1255777" y="356017"/>
                </a:lnTo>
                <a:lnTo>
                  <a:pt x="1233583" y="317133"/>
                </a:lnTo>
                <a:lnTo>
                  <a:pt x="1208908" y="279940"/>
                </a:lnTo>
                <a:lnTo>
                  <a:pt x="1181866" y="244552"/>
                </a:lnTo>
                <a:lnTo>
                  <a:pt x="1152568" y="211081"/>
                </a:lnTo>
                <a:lnTo>
                  <a:pt x="1121127" y="179640"/>
                </a:lnTo>
                <a:lnTo>
                  <a:pt x="1087657" y="150342"/>
                </a:lnTo>
                <a:lnTo>
                  <a:pt x="1052269" y="123299"/>
                </a:lnTo>
                <a:lnTo>
                  <a:pt x="1015077" y="98624"/>
                </a:lnTo>
                <a:lnTo>
                  <a:pt x="976192" y="76429"/>
                </a:lnTo>
                <a:lnTo>
                  <a:pt x="935729" y="56828"/>
                </a:lnTo>
                <a:lnTo>
                  <a:pt x="893800" y="39934"/>
                </a:lnTo>
                <a:lnTo>
                  <a:pt x="850517" y="25858"/>
                </a:lnTo>
                <a:lnTo>
                  <a:pt x="805993" y="14714"/>
                </a:lnTo>
                <a:lnTo>
                  <a:pt x="760340" y="6614"/>
                </a:lnTo>
                <a:lnTo>
                  <a:pt x="713672" y="1672"/>
                </a:lnTo>
                <a:lnTo>
                  <a:pt x="666102" y="0"/>
                </a:lnTo>
                <a:close/>
              </a:path>
            </a:pathLst>
          </a:custGeom>
          <a:solidFill>
            <a:srgbClr val="EF412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>
                <a:solidFill>
                  <a:srgbClr val="FFFFFF"/>
                </a:solidFill>
                <a:latin typeface="Arial"/>
                <a:ea typeface="DejaVu Sans"/>
              </a:rPr>
              <a:t>5,14 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Рублей / кВт*ч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34" name="CustomShape 35"/>
          <p:cNvSpPr/>
          <p:nvPr/>
        </p:nvSpPr>
        <p:spPr>
          <a:xfrm>
            <a:off x="2020680" y="4572000"/>
            <a:ext cx="1320120" cy="1320120"/>
          </a:xfrm>
          <a:custGeom>
            <a:rect l="l" t="t" r="r" b="b"/>
            <a:pathLst>
              <a:path w="1332229" h="1332230">
                <a:moveTo>
                  <a:pt x="666102" y="0"/>
                </a:moveTo>
                <a:lnTo>
                  <a:pt x="618531" y="1672"/>
                </a:lnTo>
                <a:lnTo>
                  <a:pt x="571863" y="6614"/>
                </a:lnTo>
                <a:lnTo>
                  <a:pt x="526211" y="14714"/>
                </a:lnTo>
                <a:lnTo>
                  <a:pt x="481687" y="25858"/>
                </a:lnTo>
                <a:lnTo>
                  <a:pt x="438404" y="39934"/>
                </a:lnTo>
                <a:lnTo>
                  <a:pt x="396474" y="56828"/>
                </a:lnTo>
                <a:lnTo>
                  <a:pt x="356011" y="76429"/>
                </a:lnTo>
                <a:lnTo>
                  <a:pt x="317127" y="98624"/>
                </a:lnTo>
                <a:lnTo>
                  <a:pt x="279935" y="123299"/>
                </a:lnTo>
                <a:lnTo>
                  <a:pt x="244547" y="150342"/>
                </a:lnTo>
                <a:lnTo>
                  <a:pt x="211076" y="179640"/>
                </a:lnTo>
                <a:lnTo>
                  <a:pt x="179636" y="211081"/>
                </a:lnTo>
                <a:lnTo>
                  <a:pt x="150338" y="244552"/>
                </a:lnTo>
                <a:lnTo>
                  <a:pt x="123295" y="279940"/>
                </a:lnTo>
                <a:lnTo>
                  <a:pt x="98621" y="317133"/>
                </a:lnTo>
                <a:lnTo>
                  <a:pt x="76427" y="356017"/>
                </a:lnTo>
                <a:lnTo>
                  <a:pt x="56826" y="396480"/>
                </a:lnTo>
                <a:lnTo>
                  <a:pt x="39932" y="438409"/>
                </a:lnTo>
                <a:lnTo>
                  <a:pt x="25857" y="481691"/>
                </a:lnTo>
                <a:lnTo>
                  <a:pt x="14713" y="526215"/>
                </a:lnTo>
                <a:lnTo>
                  <a:pt x="6614" y="571866"/>
                </a:lnTo>
                <a:lnTo>
                  <a:pt x="1672" y="618533"/>
                </a:lnTo>
                <a:lnTo>
                  <a:pt x="0" y="666102"/>
                </a:lnTo>
                <a:lnTo>
                  <a:pt x="1672" y="713672"/>
                </a:lnTo>
                <a:lnTo>
                  <a:pt x="6614" y="760340"/>
                </a:lnTo>
                <a:lnTo>
                  <a:pt x="14713" y="805993"/>
                </a:lnTo>
                <a:lnTo>
                  <a:pt x="25857" y="850517"/>
                </a:lnTo>
                <a:lnTo>
                  <a:pt x="39932" y="893800"/>
                </a:lnTo>
                <a:lnTo>
                  <a:pt x="56826" y="935729"/>
                </a:lnTo>
                <a:lnTo>
                  <a:pt x="76427" y="976192"/>
                </a:lnTo>
                <a:lnTo>
                  <a:pt x="98621" y="1015077"/>
                </a:lnTo>
                <a:lnTo>
                  <a:pt x="123295" y="1052269"/>
                </a:lnTo>
                <a:lnTo>
                  <a:pt x="150338" y="1087657"/>
                </a:lnTo>
                <a:lnTo>
                  <a:pt x="179636" y="1121127"/>
                </a:lnTo>
                <a:lnTo>
                  <a:pt x="211076" y="1152568"/>
                </a:lnTo>
                <a:lnTo>
                  <a:pt x="244547" y="1181866"/>
                </a:lnTo>
                <a:lnTo>
                  <a:pt x="279935" y="1208908"/>
                </a:lnTo>
                <a:lnTo>
                  <a:pt x="317127" y="1233583"/>
                </a:lnTo>
                <a:lnTo>
                  <a:pt x="356011" y="1255777"/>
                </a:lnTo>
                <a:lnTo>
                  <a:pt x="396474" y="1275377"/>
                </a:lnTo>
                <a:lnTo>
                  <a:pt x="438404" y="1292271"/>
                </a:lnTo>
                <a:lnTo>
                  <a:pt x="481687" y="1306347"/>
                </a:lnTo>
                <a:lnTo>
                  <a:pt x="526211" y="1317490"/>
                </a:lnTo>
                <a:lnTo>
                  <a:pt x="571863" y="1325589"/>
                </a:lnTo>
                <a:lnTo>
                  <a:pt x="618531" y="1330532"/>
                </a:lnTo>
                <a:lnTo>
                  <a:pt x="666102" y="1332204"/>
                </a:lnTo>
                <a:lnTo>
                  <a:pt x="713672" y="1330532"/>
                </a:lnTo>
                <a:lnTo>
                  <a:pt x="760340" y="1325589"/>
                </a:lnTo>
                <a:lnTo>
                  <a:pt x="805993" y="1317490"/>
                </a:lnTo>
                <a:lnTo>
                  <a:pt x="850517" y="1306347"/>
                </a:lnTo>
                <a:lnTo>
                  <a:pt x="893800" y="1292271"/>
                </a:lnTo>
                <a:lnTo>
                  <a:pt x="935729" y="1275377"/>
                </a:lnTo>
                <a:lnTo>
                  <a:pt x="976192" y="1255777"/>
                </a:lnTo>
                <a:lnTo>
                  <a:pt x="1015077" y="1233583"/>
                </a:lnTo>
                <a:lnTo>
                  <a:pt x="1052269" y="1208908"/>
                </a:lnTo>
                <a:lnTo>
                  <a:pt x="1087657" y="1181866"/>
                </a:lnTo>
                <a:lnTo>
                  <a:pt x="1121127" y="1152568"/>
                </a:lnTo>
                <a:lnTo>
                  <a:pt x="1152568" y="1121127"/>
                </a:lnTo>
                <a:lnTo>
                  <a:pt x="1181866" y="1087657"/>
                </a:lnTo>
                <a:lnTo>
                  <a:pt x="1208908" y="1052269"/>
                </a:lnTo>
                <a:lnTo>
                  <a:pt x="1233583" y="1015077"/>
                </a:lnTo>
                <a:lnTo>
                  <a:pt x="1255777" y="976192"/>
                </a:lnTo>
                <a:lnTo>
                  <a:pt x="1275377" y="935729"/>
                </a:lnTo>
                <a:lnTo>
                  <a:pt x="1292271" y="893800"/>
                </a:lnTo>
                <a:lnTo>
                  <a:pt x="1306347" y="850517"/>
                </a:lnTo>
                <a:lnTo>
                  <a:pt x="1317490" y="805993"/>
                </a:lnTo>
                <a:lnTo>
                  <a:pt x="1325589" y="760340"/>
                </a:lnTo>
                <a:lnTo>
                  <a:pt x="1330532" y="713672"/>
                </a:lnTo>
                <a:lnTo>
                  <a:pt x="1332204" y="666102"/>
                </a:lnTo>
                <a:lnTo>
                  <a:pt x="1330532" y="618533"/>
                </a:lnTo>
                <a:lnTo>
                  <a:pt x="1325589" y="571866"/>
                </a:lnTo>
                <a:lnTo>
                  <a:pt x="1317490" y="526215"/>
                </a:lnTo>
                <a:lnTo>
                  <a:pt x="1306347" y="481691"/>
                </a:lnTo>
                <a:lnTo>
                  <a:pt x="1292271" y="438409"/>
                </a:lnTo>
                <a:lnTo>
                  <a:pt x="1275377" y="396480"/>
                </a:lnTo>
                <a:lnTo>
                  <a:pt x="1255777" y="356017"/>
                </a:lnTo>
                <a:lnTo>
                  <a:pt x="1233583" y="317133"/>
                </a:lnTo>
                <a:lnTo>
                  <a:pt x="1208908" y="279940"/>
                </a:lnTo>
                <a:lnTo>
                  <a:pt x="1181866" y="244552"/>
                </a:lnTo>
                <a:lnTo>
                  <a:pt x="1152568" y="211081"/>
                </a:lnTo>
                <a:lnTo>
                  <a:pt x="1121127" y="179640"/>
                </a:lnTo>
                <a:lnTo>
                  <a:pt x="1087657" y="150342"/>
                </a:lnTo>
                <a:lnTo>
                  <a:pt x="1052269" y="123299"/>
                </a:lnTo>
                <a:lnTo>
                  <a:pt x="1015077" y="98624"/>
                </a:lnTo>
                <a:lnTo>
                  <a:pt x="976192" y="76429"/>
                </a:lnTo>
                <a:lnTo>
                  <a:pt x="935729" y="56828"/>
                </a:lnTo>
                <a:lnTo>
                  <a:pt x="893800" y="39934"/>
                </a:lnTo>
                <a:lnTo>
                  <a:pt x="850517" y="25858"/>
                </a:lnTo>
                <a:lnTo>
                  <a:pt x="805993" y="14714"/>
                </a:lnTo>
                <a:lnTo>
                  <a:pt x="760340" y="6614"/>
                </a:lnTo>
                <a:lnTo>
                  <a:pt x="713672" y="1672"/>
                </a:lnTo>
                <a:lnTo>
                  <a:pt x="66610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>
                <a:solidFill>
                  <a:srgbClr val="FFFFFF"/>
                </a:solidFill>
                <a:latin typeface="Arial"/>
                <a:ea typeface="DejaVu Sans"/>
              </a:rPr>
              <a:t>468,8 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км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35" name="CustomShape 36"/>
          <p:cNvSpPr/>
          <p:nvPr/>
        </p:nvSpPr>
        <p:spPr>
          <a:xfrm>
            <a:off x="1752480" y="5943600"/>
            <a:ext cx="1816560" cy="86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Транспортная сеть (протяженность автомобильных дорог)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236" name="Picture 2" descr="https://upload.wikimedia.org/wikipedia/commons/thumb/a/a4/Omsk-Oblast-Poltavka.png/300px-Omsk-Oblast-Poltavka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155520" y="762120"/>
            <a:ext cx="1965960" cy="30142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37" name="Диаграмма 53"/>
          <p:cNvGraphicFramePr/>
          <p:nvPr/>
        </p:nvGraphicFramePr>
        <p:xfrm>
          <a:off x="2666880" y="1447920"/>
          <a:ext cx="4331160" cy="3035880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8" name="CustomShape 1"/>
          <p:cNvSpPr/>
          <p:nvPr/>
        </p:nvSpPr>
        <p:spPr>
          <a:xfrm>
            <a:off x="344520" y="623160"/>
            <a:ext cx="3278880" cy="114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2500" b="1" strike="noStrike" spc="-1">
                <a:solidFill>
                  <a:srgbClr val="FFFFFF"/>
                </a:solidFill>
                <a:latin typeface="Arial"/>
                <a:ea typeface="DejaVu Sans"/>
              </a:rPr>
              <a:t>Наши </a:t>
            </a:r>
            <a:r>
              <a:rPr lang="ru-RU" sz="2500" b="1" strike="noStrike" spc="-26">
                <a:solidFill>
                  <a:srgbClr val="FFFFFF"/>
                </a:solidFill>
                <a:latin typeface="Arial"/>
                <a:ea typeface="DejaVu Sans"/>
              </a:rPr>
              <a:t>преимущества</a:t>
            </a:r>
            <a:endParaRPr lang="ru-RU" sz="2500" b="0" strike="noStrike" spc="-1"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4572000" y="1905120"/>
            <a:ext cx="4102560" cy="110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24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 Граница с Республикой Казахстан, расстояние до ближайшего пограничного пункта пропуска г. Исилькуль  - 100 км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457200" y="1143000"/>
            <a:ext cx="3645360" cy="38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24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 Наличие плодородных земель (89%)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41" name="CustomShape 4"/>
          <p:cNvSpPr/>
          <p:nvPr/>
        </p:nvSpPr>
        <p:spPr>
          <a:xfrm>
            <a:off x="4762440" y="3234600"/>
            <a:ext cx="273600" cy="373680"/>
          </a:xfrm>
          <a:custGeom>
            <a:rect l="l" t="t" r="r" b="b"/>
            <a:pathLst>
              <a:path w="285750" h="386079">
                <a:moveTo>
                  <a:pt x="228473" y="0"/>
                </a:moveTo>
                <a:lnTo>
                  <a:pt x="57111" y="0"/>
                </a:lnTo>
                <a:lnTo>
                  <a:pt x="34938" y="4508"/>
                </a:lnTo>
                <a:lnTo>
                  <a:pt x="16778" y="16783"/>
                </a:lnTo>
                <a:lnTo>
                  <a:pt x="4507" y="34943"/>
                </a:lnTo>
                <a:lnTo>
                  <a:pt x="0" y="57111"/>
                </a:lnTo>
                <a:lnTo>
                  <a:pt x="0" y="328485"/>
                </a:lnTo>
                <a:lnTo>
                  <a:pt x="4507" y="350659"/>
                </a:lnTo>
                <a:lnTo>
                  <a:pt x="16778" y="368819"/>
                </a:lnTo>
                <a:lnTo>
                  <a:pt x="34938" y="381090"/>
                </a:lnTo>
                <a:lnTo>
                  <a:pt x="57111" y="385597"/>
                </a:lnTo>
                <a:lnTo>
                  <a:pt x="228473" y="385597"/>
                </a:lnTo>
                <a:lnTo>
                  <a:pt x="250651" y="381090"/>
                </a:lnTo>
                <a:lnTo>
                  <a:pt x="268811" y="368819"/>
                </a:lnTo>
                <a:lnTo>
                  <a:pt x="281079" y="350659"/>
                </a:lnTo>
                <a:lnTo>
                  <a:pt x="282684" y="342760"/>
                </a:lnTo>
                <a:lnTo>
                  <a:pt x="49225" y="342760"/>
                </a:lnTo>
                <a:lnTo>
                  <a:pt x="42824" y="336308"/>
                </a:lnTo>
                <a:lnTo>
                  <a:pt x="42824" y="300240"/>
                </a:lnTo>
                <a:lnTo>
                  <a:pt x="49225" y="293776"/>
                </a:lnTo>
                <a:lnTo>
                  <a:pt x="285584" y="293776"/>
                </a:lnTo>
                <a:lnTo>
                  <a:pt x="285584" y="267233"/>
                </a:lnTo>
                <a:lnTo>
                  <a:pt x="49225" y="267233"/>
                </a:lnTo>
                <a:lnTo>
                  <a:pt x="42824" y="260832"/>
                </a:lnTo>
                <a:lnTo>
                  <a:pt x="42824" y="224764"/>
                </a:lnTo>
                <a:lnTo>
                  <a:pt x="49225" y="218300"/>
                </a:lnTo>
                <a:lnTo>
                  <a:pt x="285584" y="218300"/>
                </a:lnTo>
                <a:lnTo>
                  <a:pt x="285584" y="191770"/>
                </a:lnTo>
                <a:lnTo>
                  <a:pt x="49225" y="191770"/>
                </a:lnTo>
                <a:lnTo>
                  <a:pt x="42824" y="185369"/>
                </a:lnTo>
                <a:lnTo>
                  <a:pt x="42824" y="149237"/>
                </a:lnTo>
                <a:lnTo>
                  <a:pt x="49225" y="142773"/>
                </a:lnTo>
                <a:lnTo>
                  <a:pt x="285584" y="142773"/>
                </a:lnTo>
                <a:lnTo>
                  <a:pt x="285584" y="114274"/>
                </a:lnTo>
                <a:lnTo>
                  <a:pt x="49288" y="114274"/>
                </a:lnTo>
                <a:lnTo>
                  <a:pt x="42824" y="107823"/>
                </a:lnTo>
                <a:lnTo>
                  <a:pt x="42888" y="57404"/>
                </a:lnTo>
                <a:lnTo>
                  <a:pt x="49288" y="51015"/>
                </a:lnTo>
                <a:lnTo>
                  <a:pt x="284345" y="51015"/>
                </a:lnTo>
                <a:lnTo>
                  <a:pt x="281079" y="34943"/>
                </a:lnTo>
                <a:lnTo>
                  <a:pt x="268811" y="16783"/>
                </a:lnTo>
                <a:lnTo>
                  <a:pt x="250651" y="4508"/>
                </a:lnTo>
                <a:lnTo>
                  <a:pt x="228473" y="0"/>
                </a:lnTo>
                <a:close/>
                <a:moveTo>
                  <a:pt x="124752" y="293776"/>
                </a:moveTo>
                <a:lnTo>
                  <a:pt x="85369" y="293776"/>
                </a:lnTo>
                <a:lnTo>
                  <a:pt x="91821" y="300240"/>
                </a:lnTo>
                <a:lnTo>
                  <a:pt x="91821" y="336308"/>
                </a:lnTo>
                <a:lnTo>
                  <a:pt x="85369" y="342760"/>
                </a:lnTo>
                <a:lnTo>
                  <a:pt x="124752" y="342760"/>
                </a:lnTo>
                <a:lnTo>
                  <a:pt x="118300" y="336308"/>
                </a:lnTo>
                <a:lnTo>
                  <a:pt x="118300" y="300240"/>
                </a:lnTo>
                <a:lnTo>
                  <a:pt x="124752" y="293776"/>
                </a:lnTo>
                <a:close/>
                <a:moveTo>
                  <a:pt x="200215" y="293776"/>
                </a:moveTo>
                <a:lnTo>
                  <a:pt x="160820" y="293776"/>
                </a:lnTo>
                <a:lnTo>
                  <a:pt x="167284" y="300240"/>
                </a:lnTo>
                <a:lnTo>
                  <a:pt x="167284" y="336308"/>
                </a:lnTo>
                <a:lnTo>
                  <a:pt x="160820" y="342760"/>
                </a:lnTo>
                <a:lnTo>
                  <a:pt x="200215" y="342760"/>
                </a:lnTo>
                <a:lnTo>
                  <a:pt x="193763" y="336308"/>
                </a:lnTo>
                <a:lnTo>
                  <a:pt x="193763" y="300240"/>
                </a:lnTo>
                <a:lnTo>
                  <a:pt x="200215" y="293776"/>
                </a:lnTo>
                <a:close/>
                <a:moveTo>
                  <a:pt x="285584" y="293776"/>
                </a:moveTo>
                <a:lnTo>
                  <a:pt x="236308" y="293776"/>
                </a:lnTo>
                <a:lnTo>
                  <a:pt x="242760" y="300240"/>
                </a:lnTo>
                <a:lnTo>
                  <a:pt x="242760" y="336308"/>
                </a:lnTo>
                <a:lnTo>
                  <a:pt x="236308" y="342760"/>
                </a:lnTo>
                <a:lnTo>
                  <a:pt x="282684" y="342760"/>
                </a:lnTo>
                <a:lnTo>
                  <a:pt x="285584" y="328485"/>
                </a:lnTo>
                <a:lnTo>
                  <a:pt x="285584" y="293776"/>
                </a:lnTo>
                <a:close/>
                <a:moveTo>
                  <a:pt x="124752" y="218300"/>
                </a:moveTo>
                <a:lnTo>
                  <a:pt x="85369" y="218300"/>
                </a:lnTo>
                <a:lnTo>
                  <a:pt x="91821" y="224764"/>
                </a:lnTo>
                <a:lnTo>
                  <a:pt x="91821" y="260832"/>
                </a:lnTo>
                <a:lnTo>
                  <a:pt x="85369" y="267233"/>
                </a:lnTo>
                <a:lnTo>
                  <a:pt x="124752" y="267233"/>
                </a:lnTo>
                <a:lnTo>
                  <a:pt x="118300" y="260832"/>
                </a:lnTo>
                <a:lnTo>
                  <a:pt x="118300" y="224764"/>
                </a:lnTo>
                <a:lnTo>
                  <a:pt x="124752" y="218300"/>
                </a:lnTo>
                <a:close/>
                <a:moveTo>
                  <a:pt x="200215" y="218300"/>
                </a:moveTo>
                <a:lnTo>
                  <a:pt x="160820" y="218300"/>
                </a:lnTo>
                <a:lnTo>
                  <a:pt x="167284" y="224764"/>
                </a:lnTo>
                <a:lnTo>
                  <a:pt x="167284" y="260832"/>
                </a:lnTo>
                <a:lnTo>
                  <a:pt x="160820" y="267233"/>
                </a:lnTo>
                <a:lnTo>
                  <a:pt x="200215" y="267233"/>
                </a:lnTo>
                <a:lnTo>
                  <a:pt x="193763" y="260832"/>
                </a:lnTo>
                <a:lnTo>
                  <a:pt x="193763" y="224764"/>
                </a:lnTo>
                <a:lnTo>
                  <a:pt x="200215" y="218300"/>
                </a:lnTo>
                <a:close/>
                <a:moveTo>
                  <a:pt x="285584" y="218300"/>
                </a:moveTo>
                <a:lnTo>
                  <a:pt x="236308" y="218300"/>
                </a:lnTo>
                <a:lnTo>
                  <a:pt x="242760" y="224764"/>
                </a:lnTo>
                <a:lnTo>
                  <a:pt x="242760" y="260832"/>
                </a:lnTo>
                <a:lnTo>
                  <a:pt x="236308" y="267233"/>
                </a:lnTo>
                <a:lnTo>
                  <a:pt x="285584" y="267233"/>
                </a:lnTo>
                <a:lnTo>
                  <a:pt x="285584" y="218300"/>
                </a:lnTo>
                <a:close/>
                <a:moveTo>
                  <a:pt x="124752" y="142773"/>
                </a:moveTo>
                <a:lnTo>
                  <a:pt x="85369" y="142773"/>
                </a:lnTo>
                <a:lnTo>
                  <a:pt x="91821" y="149237"/>
                </a:lnTo>
                <a:lnTo>
                  <a:pt x="91821" y="185369"/>
                </a:lnTo>
                <a:lnTo>
                  <a:pt x="85369" y="191770"/>
                </a:lnTo>
                <a:lnTo>
                  <a:pt x="124752" y="191770"/>
                </a:lnTo>
                <a:lnTo>
                  <a:pt x="118300" y="185369"/>
                </a:lnTo>
                <a:lnTo>
                  <a:pt x="118300" y="149237"/>
                </a:lnTo>
                <a:lnTo>
                  <a:pt x="124752" y="142773"/>
                </a:lnTo>
                <a:close/>
                <a:moveTo>
                  <a:pt x="200215" y="142773"/>
                </a:moveTo>
                <a:lnTo>
                  <a:pt x="160820" y="142773"/>
                </a:lnTo>
                <a:lnTo>
                  <a:pt x="167284" y="149237"/>
                </a:lnTo>
                <a:lnTo>
                  <a:pt x="167284" y="185369"/>
                </a:lnTo>
                <a:lnTo>
                  <a:pt x="160820" y="191770"/>
                </a:lnTo>
                <a:lnTo>
                  <a:pt x="200215" y="191770"/>
                </a:lnTo>
                <a:lnTo>
                  <a:pt x="193763" y="185369"/>
                </a:lnTo>
                <a:lnTo>
                  <a:pt x="193763" y="149237"/>
                </a:lnTo>
                <a:lnTo>
                  <a:pt x="200215" y="142773"/>
                </a:lnTo>
                <a:close/>
                <a:moveTo>
                  <a:pt x="285584" y="142773"/>
                </a:moveTo>
                <a:lnTo>
                  <a:pt x="236308" y="142773"/>
                </a:lnTo>
                <a:lnTo>
                  <a:pt x="242760" y="149237"/>
                </a:lnTo>
                <a:lnTo>
                  <a:pt x="242760" y="185369"/>
                </a:lnTo>
                <a:lnTo>
                  <a:pt x="236308" y="191770"/>
                </a:lnTo>
                <a:lnTo>
                  <a:pt x="285584" y="191770"/>
                </a:lnTo>
                <a:lnTo>
                  <a:pt x="285584" y="142773"/>
                </a:lnTo>
                <a:close/>
                <a:moveTo>
                  <a:pt x="284345" y="51015"/>
                </a:moveTo>
                <a:lnTo>
                  <a:pt x="236359" y="51015"/>
                </a:lnTo>
                <a:lnTo>
                  <a:pt x="242760" y="57404"/>
                </a:lnTo>
                <a:lnTo>
                  <a:pt x="242760" y="107823"/>
                </a:lnTo>
                <a:lnTo>
                  <a:pt x="236308" y="114274"/>
                </a:lnTo>
                <a:lnTo>
                  <a:pt x="285584" y="114274"/>
                </a:lnTo>
                <a:lnTo>
                  <a:pt x="285584" y="57111"/>
                </a:lnTo>
                <a:lnTo>
                  <a:pt x="284345" y="5101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42" name="CustomShape 5"/>
          <p:cNvSpPr/>
          <p:nvPr/>
        </p:nvSpPr>
        <p:spPr>
          <a:xfrm>
            <a:off x="4896000" y="3297240"/>
            <a:ext cx="16920" cy="27720"/>
          </a:xfrm>
          <a:custGeom>
            <a:rect l="l" t="t" r="r" b="b"/>
            <a:pathLst>
              <a:path w="29209" h="40004">
                <a:moveTo>
                  <a:pt x="25120" y="0"/>
                </a:moveTo>
                <a:lnTo>
                  <a:pt x="4800" y="0"/>
                </a:lnTo>
                <a:lnTo>
                  <a:pt x="0" y="8839"/>
                </a:lnTo>
                <a:lnTo>
                  <a:pt x="63" y="30924"/>
                </a:lnTo>
                <a:lnTo>
                  <a:pt x="4508" y="39941"/>
                </a:lnTo>
                <a:lnTo>
                  <a:pt x="24345" y="39941"/>
                </a:lnTo>
                <a:lnTo>
                  <a:pt x="28347" y="33070"/>
                </a:lnTo>
                <a:lnTo>
                  <a:pt x="11188" y="33070"/>
                </a:lnTo>
                <a:lnTo>
                  <a:pt x="9067" y="28854"/>
                </a:lnTo>
                <a:lnTo>
                  <a:pt x="9067" y="11036"/>
                </a:lnTo>
                <a:lnTo>
                  <a:pt x="11315" y="6819"/>
                </a:lnTo>
                <a:lnTo>
                  <a:pt x="28110" y="6819"/>
                </a:lnTo>
                <a:lnTo>
                  <a:pt x="25120" y="0"/>
                </a:lnTo>
                <a:close/>
                <a:moveTo>
                  <a:pt x="28110" y="6819"/>
                </a:moveTo>
                <a:lnTo>
                  <a:pt x="18249" y="6819"/>
                </a:lnTo>
                <a:lnTo>
                  <a:pt x="20024" y="11036"/>
                </a:lnTo>
                <a:lnTo>
                  <a:pt x="20078" y="28676"/>
                </a:lnTo>
                <a:lnTo>
                  <a:pt x="18186" y="33070"/>
                </a:lnTo>
                <a:lnTo>
                  <a:pt x="28347" y="33070"/>
                </a:lnTo>
                <a:lnTo>
                  <a:pt x="29146" y="31699"/>
                </a:lnTo>
                <a:lnTo>
                  <a:pt x="29146" y="9182"/>
                </a:lnTo>
                <a:lnTo>
                  <a:pt x="28110" y="6819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43" name="CustomShape 6"/>
          <p:cNvSpPr/>
          <p:nvPr/>
        </p:nvSpPr>
        <p:spPr>
          <a:xfrm>
            <a:off x="4928760" y="3297240"/>
            <a:ext cx="16920" cy="27720"/>
          </a:xfrm>
          <a:custGeom>
            <a:rect l="l" t="t" r="r" b="b"/>
            <a:pathLst>
              <a:path w="29209" h="40004">
                <a:moveTo>
                  <a:pt x="25107" y="0"/>
                </a:moveTo>
                <a:lnTo>
                  <a:pt x="4724" y="0"/>
                </a:lnTo>
                <a:lnTo>
                  <a:pt x="0" y="8839"/>
                </a:lnTo>
                <a:lnTo>
                  <a:pt x="63" y="30924"/>
                </a:lnTo>
                <a:lnTo>
                  <a:pt x="4444" y="39941"/>
                </a:lnTo>
                <a:lnTo>
                  <a:pt x="24269" y="39941"/>
                </a:lnTo>
                <a:lnTo>
                  <a:pt x="28334" y="33070"/>
                </a:lnTo>
                <a:lnTo>
                  <a:pt x="11188" y="33070"/>
                </a:lnTo>
                <a:lnTo>
                  <a:pt x="9055" y="28854"/>
                </a:lnTo>
                <a:lnTo>
                  <a:pt x="9055" y="11036"/>
                </a:lnTo>
                <a:lnTo>
                  <a:pt x="11302" y="6819"/>
                </a:lnTo>
                <a:lnTo>
                  <a:pt x="28107" y="6819"/>
                </a:lnTo>
                <a:lnTo>
                  <a:pt x="25107" y="0"/>
                </a:lnTo>
                <a:close/>
                <a:moveTo>
                  <a:pt x="28107" y="6819"/>
                </a:moveTo>
                <a:lnTo>
                  <a:pt x="18237" y="6819"/>
                </a:lnTo>
                <a:lnTo>
                  <a:pt x="19964" y="11036"/>
                </a:lnTo>
                <a:lnTo>
                  <a:pt x="20001" y="28854"/>
                </a:lnTo>
                <a:lnTo>
                  <a:pt x="18173" y="33070"/>
                </a:lnTo>
                <a:lnTo>
                  <a:pt x="28334" y="33070"/>
                </a:lnTo>
                <a:lnTo>
                  <a:pt x="29146" y="31699"/>
                </a:lnTo>
                <a:lnTo>
                  <a:pt x="29146" y="9182"/>
                </a:lnTo>
                <a:lnTo>
                  <a:pt x="28107" y="6819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44" name="CustomShape 7"/>
          <p:cNvSpPr/>
          <p:nvPr/>
        </p:nvSpPr>
        <p:spPr>
          <a:xfrm>
            <a:off x="4961880" y="3297240"/>
            <a:ext cx="16920" cy="27720"/>
          </a:xfrm>
          <a:custGeom>
            <a:rect l="l" t="t" r="r" b="b"/>
            <a:pathLst>
              <a:path w="29209" h="40004">
                <a:moveTo>
                  <a:pt x="25120" y="0"/>
                </a:moveTo>
                <a:lnTo>
                  <a:pt x="4787" y="0"/>
                </a:lnTo>
                <a:lnTo>
                  <a:pt x="0" y="8839"/>
                </a:lnTo>
                <a:lnTo>
                  <a:pt x="50" y="30924"/>
                </a:lnTo>
                <a:lnTo>
                  <a:pt x="4445" y="39941"/>
                </a:lnTo>
                <a:lnTo>
                  <a:pt x="24282" y="39941"/>
                </a:lnTo>
                <a:lnTo>
                  <a:pt x="28326" y="33070"/>
                </a:lnTo>
                <a:lnTo>
                  <a:pt x="11188" y="33070"/>
                </a:lnTo>
                <a:lnTo>
                  <a:pt x="9055" y="28854"/>
                </a:lnTo>
                <a:lnTo>
                  <a:pt x="9055" y="11036"/>
                </a:lnTo>
                <a:lnTo>
                  <a:pt x="11315" y="6819"/>
                </a:lnTo>
                <a:lnTo>
                  <a:pt x="28101" y="6819"/>
                </a:lnTo>
                <a:lnTo>
                  <a:pt x="25120" y="0"/>
                </a:lnTo>
                <a:close/>
                <a:moveTo>
                  <a:pt x="28101" y="6819"/>
                </a:moveTo>
                <a:lnTo>
                  <a:pt x="18249" y="6819"/>
                </a:lnTo>
                <a:lnTo>
                  <a:pt x="19965" y="11036"/>
                </a:lnTo>
                <a:lnTo>
                  <a:pt x="20001" y="28854"/>
                </a:lnTo>
                <a:lnTo>
                  <a:pt x="18173" y="33070"/>
                </a:lnTo>
                <a:lnTo>
                  <a:pt x="28326" y="33070"/>
                </a:lnTo>
                <a:lnTo>
                  <a:pt x="29133" y="31699"/>
                </a:lnTo>
                <a:lnTo>
                  <a:pt x="29133" y="9182"/>
                </a:lnTo>
                <a:lnTo>
                  <a:pt x="28101" y="6819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45" name="CustomShape 8"/>
          <p:cNvSpPr/>
          <p:nvPr/>
        </p:nvSpPr>
        <p:spPr>
          <a:xfrm>
            <a:off x="4769640" y="4763520"/>
            <a:ext cx="259560" cy="333720"/>
          </a:xfrm>
          <a:custGeom>
            <a:rect l="l" t="t" r="r" b="b"/>
            <a:pathLst>
              <a:path w="271779" h="346075">
                <a:moveTo>
                  <a:pt x="195833" y="0"/>
                </a:moveTo>
                <a:lnTo>
                  <a:pt x="5562" y="0"/>
                </a:lnTo>
                <a:lnTo>
                  <a:pt x="0" y="4698"/>
                </a:lnTo>
                <a:lnTo>
                  <a:pt x="0" y="339737"/>
                </a:lnTo>
                <a:lnTo>
                  <a:pt x="5295" y="344792"/>
                </a:lnTo>
                <a:lnTo>
                  <a:pt x="260324" y="345859"/>
                </a:lnTo>
                <a:lnTo>
                  <a:pt x="263347" y="345859"/>
                </a:lnTo>
                <a:lnTo>
                  <a:pt x="265963" y="344411"/>
                </a:lnTo>
                <a:lnTo>
                  <a:pt x="270217" y="340474"/>
                </a:lnTo>
                <a:lnTo>
                  <a:pt x="271157" y="337451"/>
                </a:lnTo>
                <a:lnTo>
                  <a:pt x="271157" y="253441"/>
                </a:lnTo>
                <a:lnTo>
                  <a:pt x="53009" y="253441"/>
                </a:lnTo>
                <a:lnTo>
                  <a:pt x="47955" y="248742"/>
                </a:lnTo>
                <a:lnTo>
                  <a:pt x="47955" y="237134"/>
                </a:lnTo>
                <a:lnTo>
                  <a:pt x="53009" y="232448"/>
                </a:lnTo>
                <a:lnTo>
                  <a:pt x="271157" y="232448"/>
                </a:lnTo>
                <a:lnTo>
                  <a:pt x="271157" y="207238"/>
                </a:lnTo>
                <a:lnTo>
                  <a:pt x="53009" y="207238"/>
                </a:lnTo>
                <a:lnTo>
                  <a:pt x="47955" y="202539"/>
                </a:lnTo>
                <a:lnTo>
                  <a:pt x="47955" y="190931"/>
                </a:lnTo>
                <a:lnTo>
                  <a:pt x="53009" y="186232"/>
                </a:lnTo>
                <a:lnTo>
                  <a:pt x="271157" y="186232"/>
                </a:lnTo>
                <a:lnTo>
                  <a:pt x="271157" y="161023"/>
                </a:lnTo>
                <a:lnTo>
                  <a:pt x="53009" y="161023"/>
                </a:lnTo>
                <a:lnTo>
                  <a:pt x="47955" y="156324"/>
                </a:lnTo>
                <a:lnTo>
                  <a:pt x="47955" y="144729"/>
                </a:lnTo>
                <a:lnTo>
                  <a:pt x="53009" y="140030"/>
                </a:lnTo>
                <a:lnTo>
                  <a:pt x="271157" y="140030"/>
                </a:lnTo>
                <a:lnTo>
                  <a:pt x="271157" y="117614"/>
                </a:lnTo>
                <a:lnTo>
                  <a:pt x="53009" y="117614"/>
                </a:lnTo>
                <a:lnTo>
                  <a:pt x="47955" y="112928"/>
                </a:lnTo>
                <a:lnTo>
                  <a:pt x="47955" y="101320"/>
                </a:lnTo>
                <a:lnTo>
                  <a:pt x="53009" y="96608"/>
                </a:lnTo>
                <a:lnTo>
                  <a:pt x="271157" y="96608"/>
                </a:lnTo>
                <a:lnTo>
                  <a:pt x="271157" y="67208"/>
                </a:lnTo>
                <a:lnTo>
                  <a:pt x="201396" y="67208"/>
                </a:lnTo>
                <a:lnTo>
                  <a:pt x="195833" y="62509"/>
                </a:lnTo>
                <a:lnTo>
                  <a:pt x="195833" y="0"/>
                </a:lnTo>
                <a:close/>
                <a:moveTo>
                  <a:pt x="271157" y="232448"/>
                </a:moveTo>
                <a:lnTo>
                  <a:pt x="214629" y="232448"/>
                </a:lnTo>
                <a:lnTo>
                  <a:pt x="219684" y="237134"/>
                </a:lnTo>
                <a:lnTo>
                  <a:pt x="219684" y="248742"/>
                </a:lnTo>
                <a:lnTo>
                  <a:pt x="214629" y="253441"/>
                </a:lnTo>
                <a:lnTo>
                  <a:pt x="271157" y="253441"/>
                </a:lnTo>
                <a:lnTo>
                  <a:pt x="271157" y="232448"/>
                </a:lnTo>
                <a:close/>
                <a:moveTo>
                  <a:pt x="271157" y="186232"/>
                </a:moveTo>
                <a:lnTo>
                  <a:pt x="214629" y="186232"/>
                </a:lnTo>
                <a:lnTo>
                  <a:pt x="219684" y="190931"/>
                </a:lnTo>
                <a:lnTo>
                  <a:pt x="219684" y="202539"/>
                </a:lnTo>
                <a:lnTo>
                  <a:pt x="214629" y="207238"/>
                </a:lnTo>
                <a:lnTo>
                  <a:pt x="271157" y="207238"/>
                </a:lnTo>
                <a:lnTo>
                  <a:pt x="271157" y="186232"/>
                </a:lnTo>
                <a:close/>
                <a:moveTo>
                  <a:pt x="271157" y="140030"/>
                </a:moveTo>
                <a:lnTo>
                  <a:pt x="214629" y="140030"/>
                </a:lnTo>
                <a:lnTo>
                  <a:pt x="219684" y="144729"/>
                </a:lnTo>
                <a:lnTo>
                  <a:pt x="219684" y="156324"/>
                </a:lnTo>
                <a:lnTo>
                  <a:pt x="214629" y="161023"/>
                </a:lnTo>
                <a:lnTo>
                  <a:pt x="271157" y="161023"/>
                </a:lnTo>
                <a:lnTo>
                  <a:pt x="271157" y="140030"/>
                </a:lnTo>
                <a:close/>
                <a:moveTo>
                  <a:pt x="271157" y="96608"/>
                </a:moveTo>
                <a:lnTo>
                  <a:pt x="214629" y="96608"/>
                </a:lnTo>
                <a:lnTo>
                  <a:pt x="219684" y="101320"/>
                </a:lnTo>
                <a:lnTo>
                  <a:pt x="219684" y="112928"/>
                </a:lnTo>
                <a:lnTo>
                  <a:pt x="214629" y="117614"/>
                </a:lnTo>
                <a:lnTo>
                  <a:pt x="271157" y="117614"/>
                </a:lnTo>
                <a:lnTo>
                  <a:pt x="271157" y="96608"/>
                </a:lnTo>
                <a:close/>
                <a:moveTo>
                  <a:pt x="218427" y="3340"/>
                </a:moveTo>
                <a:lnTo>
                  <a:pt x="218427" y="46202"/>
                </a:lnTo>
                <a:lnTo>
                  <a:pt x="267030" y="46202"/>
                </a:lnTo>
                <a:lnTo>
                  <a:pt x="218427" y="334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46" name="CustomShape 9"/>
          <p:cNvSpPr/>
          <p:nvPr/>
        </p:nvSpPr>
        <p:spPr>
          <a:xfrm>
            <a:off x="4572000" y="3237120"/>
            <a:ext cx="4559760" cy="112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240" rIns="0" bIns="0" anchor="t">
            <a:spAutoFit/>
          </a:bodyPr>
          <a:lstStyle/>
          <a:p>
            <a:pPr marL="12600" indent="-209160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buFont typeface="StarSymbol"/>
              <a:buChar char="-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Возможности получения профессионального образования </a:t>
            </a:r>
            <a:endParaRPr lang="ru-RU" sz="18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(БПОУ «Полтавский агротехнический техникум»)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47" name="CustomShape 10"/>
          <p:cNvSpPr/>
          <p:nvPr/>
        </p:nvSpPr>
        <p:spPr>
          <a:xfrm>
            <a:off x="4495680" y="5029200"/>
            <a:ext cx="46360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lstStyle/>
          <a:p>
            <a:pPr marL="216000" indent="-2091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Реализация мероприятий по комплексному развитию территорий, осуществляемых в рамках государственной программы Омской области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48" name="CustomShape 11"/>
          <p:cNvSpPr/>
          <p:nvPr/>
        </p:nvSpPr>
        <p:spPr>
          <a:xfrm>
            <a:off x="457200" y="1972440"/>
            <a:ext cx="34167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 Наличие крупных агропромышленных предприятий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49" name="CustomShape 12"/>
          <p:cNvSpPr/>
          <p:nvPr/>
        </p:nvSpPr>
        <p:spPr>
          <a:xfrm>
            <a:off x="4648320" y="1143000"/>
            <a:ext cx="33404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6"/>
              </a:spcBef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 Резерв трудовых     ресурсов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50" name="CustomShape 13"/>
          <p:cNvSpPr/>
          <p:nvPr/>
        </p:nvSpPr>
        <p:spPr>
          <a:xfrm>
            <a:off x="457200" y="3237120"/>
            <a:ext cx="4102560" cy="38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24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 Увеличение производства продукции растениеводства и животноводства при одновременном снижении затрат на ее производство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51" name="CustomShape 14"/>
          <p:cNvSpPr/>
          <p:nvPr/>
        </p:nvSpPr>
        <p:spPr>
          <a:xfrm>
            <a:off x="457200" y="5029200"/>
            <a:ext cx="341676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 Содействие в развитии личных подсобных хозяйств, организация закупа излишек сельхозпродукции у населения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2" name="CustomShape 1"/>
          <p:cNvSpPr/>
          <p:nvPr/>
        </p:nvSpPr>
        <p:spPr>
          <a:xfrm>
            <a:off x="344520" y="623160"/>
            <a:ext cx="7949160" cy="114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Ключевые отрасли района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3276720" y="1752480"/>
            <a:ext cx="2428200" cy="29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24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  <a:buNone/>
            </a:pPr>
            <a:r>
              <a:rPr lang="ru-RU" sz="1850" b="1" strike="noStrike" spc="-1">
                <a:solidFill>
                  <a:srgbClr val="0066B3"/>
                </a:solidFill>
                <a:latin typeface="Arial"/>
                <a:ea typeface="DejaVu Sans"/>
              </a:rPr>
              <a:t>…</a:t>
            </a:r>
            <a:endParaRPr lang="ru-RU" sz="1850" b="0" strike="noStrike" spc="-1">
              <a:latin typeface="Arial"/>
            </a:endParaRPr>
          </a:p>
        </p:txBody>
      </p:sp>
      <p:sp>
        <p:nvSpPr>
          <p:cNvPr id="254" name="CustomShape 3"/>
          <p:cNvSpPr/>
          <p:nvPr/>
        </p:nvSpPr>
        <p:spPr>
          <a:xfrm>
            <a:off x="1751760" y="1772280"/>
            <a:ext cx="240840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55" name="CustomShape 4"/>
          <p:cNvSpPr/>
          <p:nvPr/>
        </p:nvSpPr>
        <p:spPr>
          <a:xfrm>
            <a:off x="0" y="1143000"/>
            <a:ext cx="9131760" cy="3416760"/>
          </a:xfrm>
          <a:prstGeom prst="roundRect">
            <a:avLst>
              <a:gd name="adj" fmla="val 16667"/>
            </a:avLst>
          </a:prstGeom>
          <a:solidFill>
            <a:srgbClr val="5CB37C"/>
          </a:solidFill>
          <a:ln>
            <a:solidFill>
              <a:srgbClr val="FFFFFF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750088"/>
              <a:satOff val="-5627"/>
              <a:lumOff val="-915"/>
              <a:alphaOff val="0"/>
            </a:schemeClr>
          </a:fillRef>
          <a:effectRef idx="1">
            <a:schemeClr val="accent3">
              <a:hueOff val="3750088"/>
              <a:satOff val="-5627"/>
              <a:lumOff val="-915"/>
              <a:alphaOff val="0"/>
            </a:schemeClr>
          </a:effectRef>
          <a:fontRef idx="minor"/>
        </p:style>
        <p:txBody>
          <a:bodyPr/>
          <a:lstStyle/>
          <a:p/>
        </p:txBody>
      </p:sp>
      <p:sp>
        <p:nvSpPr>
          <p:cNvPr id="256" name="CustomShape 5"/>
          <p:cNvSpPr/>
          <p:nvPr/>
        </p:nvSpPr>
        <p:spPr>
          <a:xfrm>
            <a:off x="1905120" y="1028520"/>
            <a:ext cx="4483440" cy="67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8160" tIns="38160" rIns="38160" bIns="3816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90"/>
              </a:spcAft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Агропромышленный комплекс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349"/>
              </a:spcAft>
              <a:buNone/>
            </a:pPr>
            <a:r>
              <a:rPr lang="ru-RU" sz="1000" b="1" strike="noStrike" spc="-1">
                <a:solidFill>
                  <a:srgbClr val="FFFFFF"/>
                </a:solidFill>
                <a:latin typeface="Arial"/>
                <a:ea typeface="DejaVu Sans"/>
              </a:rPr>
              <a:t>Обеспечение продовольственной безопасности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25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057400" y="1561680"/>
            <a:ext cx="4407480" cy="788040"/>
          </a:xfrm>
          <a:prstGeom prst="rect">
            <a:avLst/>
          </a:prstGeom>
          <a:ln w="9360">
            <a:noFill/>
          </a:ln>
        </p:spPr>
      </p:pic>
      <p:sp>
        <p:nvSpPr>
          <p:cNvPr id="258" name="CustomShape 6"/>
          <p:cNvSpPr/>
          <p:nvPr/>
        </p:nvSpPr>
        <p:spPr>
          <a:xfrm>
            <a:off x="228600" y="2362320"/>
            <a:ext cx="8750880" cy="76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Ключевые характеристики сельскохозяйственной отрасли :</a:t>
            </a:r>
            <a:endParaRPr lang="ru-RU" sz="1600" b="0" strike="noStrike" spc="-1">
              <a:latin typeface="Arial"/>
            </a:endParaRPr>
          </a:p>
          <a:p>
            <a:pPr marL="12600" indent="-20916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StarSymbol"/>
              <a:buChar char="-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валовой сбор зерна в 2023 году составил  113,0 тыс.тонн (2022 год -128,2 тыс.тонн), </a:t>
            </a:r>
            <a:endParaRPr lang="ru-RU" sz="1600" b="0" strike="noStrike" spc="-1">
              <a:latin typeface="Arial"/>
            </a:endParaRPr>
          </a:p>
          <a:p>
            <a:pPr marL="12600" indent="-20916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StarSymbol"/>
              <a:buChar char="-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масличных культур в 2023 году – 24,5 тыс.тонн (2022 год – 28,6 тыс.тонн)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59" name="CustomShape 7"/>
          <p:cNvSpPr/>
          <p:nvPr/>
        </p:nvSpPr>
        <p:spPr>
          <a:xfrm>
            <a:off x="228600" y="3276720"/>
            <a:ext cx="8750880" cy="9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В 2023 году производство молока 27,1 тыс. тонн (27,6 тыс.тонн - 2022 год), производство мяса крупного рогатого скота (в живом весе) – 4,6 тыс.тонн (4,9 тыс.тонн – 2022 год), закуп молока в личных подсобных хозяйствах-2,87 тыс.тонн (3,4 тонн – 2022 год), модернизация и техническое перевооружение 344,97 млн.руб. (309,10 млн.руб. – 2021 год)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60" name="CustomShape 8"/>
          <p:cNvSpPr/>
          <p:nvPr/>
        </p:nvSpPr>
        <p:spPr>
          <a:xfrm>
            <a:off x="0" y="4724280"/>
            <a:ext cx="9131760" cy="1664280"/>
          </a:xfrm>
          <a:prstGeom prst="roundRect">
            <a:avLst>
              <a:gd name="adj" fmla="val 16667"/>
            </a:avLst>
          </a:prstGeom>
          <a:solidFill>
            <a:srgbClr val="5CB37C"/>
          </a:solidFill>
          <a:ln>
            <a:solidFill>
              <a:srgbClr val="FFFFFF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750088"/>
              <a:satOff val="-5627"/>
              <a:lumOff val="-915"/>
              <a:alphaOff val="0"/>
            </a:schemeClr>
          </a:fillRef>
          <a:effectRef idx="1">
            <a:schemeClr val="accent3">
              <a:hueOff val="3750088"/>
              <a:satOff val="-5627"/>
              <a:lumOff val="-915"/>
              <a:alphaOff val="0"/>
            </a:schemeClr>
          </a:effectRef>
          <a:fontRef idx="minor"/>
        </p:style>
        <p:txBody>
          <a:bodyPr/>
          <a:lstStyle/>
          <a:p/>
        </p:txBody>
      </p:sp>
      <p:sp>
        <p:nvSpPr>
          <p:cNvPr id="261" name="CustomShape 9"/>
          <p:cNvSpPr/>
          <p:nvPr/>
        </p:nvSpPr>
        <p:spPr>
          <a:xfrm>
            <a:off x="152280" y="5055120"/>
            <a:ext cx="8903160" cy="131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Объем отгруженных товаров собственного производство выполненных работ и услуг собственными силами по видам обрабатывающих производств :</a:t>
            </a:r>
            <a:endParaRPr lang="ru-RU" sz="1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- производство пищевых продуктов за январь-ноябрь 2022 году – 3,9 млрд.руб. В % к январю-ноябрю 2021 г. - 140,99%.</a:t>
            </a:r>
            <a:endParaRPr lang="ru-RU" sz="14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-обеспечение электрической энергией, газом и паром, кондиционирование воздуха за январь-ноябрь 2022 году – 68,0 млн. рублей. В % к январю-ноябрю 2021 г. - 90,4%.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62" name="CustomShape 10"/>
          <p:cNvSpPr/>
          <p:nvPr/>
        </p:nvSpPr>
        <p:spPr>
          <a:xfrm>
            <a:off x="1905120" y="4724280"/>
            <a:ext cx="4636080" cy="44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8160" tIns="38160" rIns="38160" bIns="3816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490"/>
              </a:spcAft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Обрабатывающая промышленность 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3" name="CustomShape 1"/>
          <p:cNvSpPr/>
          <p:nvPr/>
        </p:nvSpPr>
        <p:spPr>
          <a:xfrm>
            <a:off x="158760" y="383400"/>
            <a:ext cx="8973000" cy="382680"/>
          </a:xfrm>
          <a:custGeom>
            <a:rect l="l" t="t" r="r" b="b"/>
            <a:pathLst>
              <a:path w="3839845" h="394969">
                <a:moveTo>
                  <a:pt x="0" y="394817"/>
                </a:moveTo>
                <a:lnTo>
                  <a:pt x="3839298" y="394817"/>
                </a:lnTo>
                <a:lnTo>
                  <a:pt x="3839298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64" name="CustomShape 2"/>
          <p:cNvSpPr/>
          <p:nvPr/>
        </p:nvSpPr>
        <p:spPr>
          <a:xfrm>
            <a:off x="228600" y="380880"/>
            <a:ext cx="8750880" cy="39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500" b="1" strike="noStrike" spc="-46">
                <a:solidFill>
                  <a:srgbClr val="FFFFFF"/>
                </a:solidFill>
                <a:latin typeface="Arial"/>
                <a:ea typeface="DejaVu Sans"/>
              </a:rPr>
              <a:t>Ключевые организации на территории района</a:t>
            </a:r>
            <a:endParaRPr lang="ru-RU" sz="2500" b="0" strike="noStrike" spc="-1">
              <a:latin typeface="Arial"/>
            </a:endParaRPr>
          </a:p>
        </p:txBody>
      </p:sp>
      <p:sp>
        <p:nvSpPr>
          <p:cNvPr id="265" name="CustomShape 3"/>
          <p:cNvSpPr/>
          <p:nvPr/>
        </p:nvSpPr>
        <p:spPr>
          <a:xfrm>
            <a:off x="144000" y="5688000"/>
            <a:ext cx="2872440" cy="85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DejaVu Sans"/>
              </a:rPr>
              <a:t>Производственная база «Продукты молочные в Полтавке - 500» В 2023 года объем молока, поступившего на переработку  составил 89,3 тыс. тонн, произведено продукции 29373 тонны.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266" name="CustomShape 4"/>
          <p:cNvSpPr/>
          <p:nvPr/>
        </p:nvSpPr>
        <p:spPr>
          <a:xfrm>
            <a:off x="304920" y="3744000"/>
            <a:ext cx="2654640" cy="352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ООО «Ястро»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67" name="CustomShape 5"/>
          <p:cNvSpPr/>
          <p:nvPr/>
        </p:nvSpPr>
        <p:spPr>
          <a:xfrm>
            <a:off x="3241440" y="3888000"/>
            <a:ext cx="1645200" cy="371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FFFFFF"/>
                </a:solidFill>
                <a:latin typeface="Arial"/>
                <a:ea typeface="DejaVu Sans"/>
              </a:rPr>
              <a:t>ООО «Хлебная база - 35»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68" name="CustomShape 6"/>
          <p:cNvSpPr/>
          <p:nvPr/>
        </p:nvSpPr>
        <p:spPr>
          <a:xfrm>
            <a:off x="155520" y="-144360"/>
            <a:ext cx="292680" cy="29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69" name="CustomShape 7"/>
          <p:cNvSpPr/>
          <p:nvPr/>
        </p:nvSpPr>
        <p:spPr>
          <a:xfrm>
            <a:off x="155520" y="-144360"/>
            <a:ext cx="292680" cy="29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70" name="CustomShape 8"/>
          <p:cNvSpPr/>
          <p:nvPr/>
        </p:nvSpPr>
        <p:spPr>
          <a:xfrm>
            <a:off x="155520" y="-144360"/>
            <a:ext cx="292680" cy="29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71" name="CustomShape 9"/>
          <p:cNvSpPr/>
          <p:nvPr/>
        </p:nvSpPr>
        <p:spPr>
          <a:xfrm>
            <a:off x="6934320" y="6581160"/>
            <a:ext cx="2090880" cy="26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CB2F09DD-40DA-42BD-8B38-8B430BA6B314}" type="slidenum">
              <a:rPr lang="ru-RU" sz="1800" b="0" strike="noStrike" spc="-1">
                <a:solidFill>
                  <a:srgbClr val="B2B2B2"/>
                </a:solidFill>
                <a:latin typeface="Calibri"/>
                <a:ea typeface="DejaVu Sans"/>
              </a:rPr>
              <a:t>6</a:t>
            </a:fld>
            <a:endParaRPr lang="ru-RU" sz="1800" b="0" strike="noStrike" spc="-1">
              <a:latin typeface="Arial"/>
            </a:endParaRPr>
          </a:p>
        </p:txBody>
      </p:sp>
      <p:sp>
        <p:nvSpPr>
          <p:cNvPr id="272" name="CustomShape 10"/>
          <p:cNvSpPr/>
          <p:nvPr/>
        </p:nvSpPr>
        <p:spPr>
          <a:xfrm>
            <a:off x="1143000" y="762120"/>
            <a:ext cx="6845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Предприятия отрасли сельского хозяйства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73" name="Рисунок 27" descr="Большевик.jpg"/>
          <p:cNvPicPr/>
          <p:nvPr/>
        </p:nvPicPr>
        <p:blipFill>
          <a:blip r:embed="rId2"/>
          <a:srcRect t="28767" r="60184" b="16436"/>
          <a:stretch>
            <a:fillRect/>
          </a:stretch>
        </p:blipFill>
        <p:spPr>
          <a:xfrm>
            <a:off x="3040560" y="1964880"/>
            <a:ext cx="2052720" cy="16074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274" name="CustomShape 11"/>
          <p:cNvSpPr/>
          <p:nvPr/>
        </p:nvSpPr>
        <p:spPr>
          <a:xfrm>
            <a:off x="155520" y="-144360"/>
            <a:ext cx="292680" cy="29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75" name="CustomShape 12"/>
          <p:cNvSpPr/>
          <p:nvPr/>
        </p:nvSpPr>
        <p:spPr>
          <a:xfrm>
            <a:off x="155520" y="-144360"/>
            <a:ext cx="292680" cy="29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pic>
        <p:nvPicPr>
          <p:cNvPr id="276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09480" y="4248000"/>
            <a:ext cx="2197440" cy="13604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277" name="CustomShape 13"/>
          <p:cNvSpPr/>
          <p:nvPr/>
        </p:nvSpPr>
        <p:spPr>
          <a:xfrm>
            <a:off x="152280" y="1066680"/>
            <a:ext cx="8826840" cy="36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FFFFFF"/>
                </a:solidFill>
                <a:latin typeface="Arial"/>
                <a:ea typeface="DejaVu Sans"/>
              </a:rPr>
              <a:t>СПК «Большевик», ООО «Еремеевское», СПК «Еремеевский», ООО «Ястро-Агро», ООО «Ястро-Лакт», ООО «КЭАгро», ООО «Воронцовское»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78" name="CustomShape 14"/>
          <p:cNvSpPr/>
          <p:nvPr/>
        </p:nvSpPr>
        <p:spPr>
          <a:xfrm>
            <a:off x="3096000" y="5976000"/>
            <a:ext cx="279864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За сезон  2023 г принято 5,9 тыс.тонн зерна, подработано – 5,3 тыс.тонн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279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2952000" y="4320000"/>
            <a:ext cx="2512440" cy="1611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280" name="CustomShape 15"/>
          <p:cNvSpPr/>
          <p:nvPr/>
        </p:nvSpPr>
        <p:spPr>
          <a:xfrm flipV="1">
            <a:off x="380880" y="2837880"/>
            <a:ext cx="8369640" cy="357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81" name="CustomShape 16"/>
          <p:cNvSpPr/>
          <p:nvPr/>
        </p:nvSpPr>
        <p:spPr>
          <a:xfrm>
            <a:off x="5400000" y="1872000"/>
            <a:ext cx="3721680" cy="31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Сельскохозяйственные организации Полтавского района осуществляют свою производственную деятельность в отраслях растениеводства и животноводства. Посевная площадь Полтавского района составляет 192,4 тыс. га, в том числе: зерновые 128,4 тыс. га, масличные 45,3 тыс. га, кормовые 18,1 тыс. га. В итоге валовой сбор зерна в 2023 году составил 113,0 тыс. тонн. Урожайность — 9,1 ц/га. Намолот масличных культур составил по району 24,5 тыс. тонн.    Намолот семян многолетних трав составляет  10,4 тонн.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Поголовье крупного рогатого скота на 1.01.2024 года составило во всех формах собственности Полтавского района – 12580 голов, Произведено молока в сельхоз.организациях и КФХ составило — 19,85 тыс.тонн.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0000"/>
                </a:solidFill>
                <a:latin typeface="Calibri"/>
                <a:ea typeface="DejaVu Sans"/>
              </a:rPr>
              <a:t>Удой на фуражную корову за  2023 год  увеличился на 724 кг и составил 5725 кг.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000" b="0" strike="noStrike" spc="-1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000" b="0" strike="noStrike" spc="-1">
              <a:latin typeface="Arial"/>
            </a:endParaRPr>
          </a:p>
        </p:txBody>
      </p:sp>
      <p:pic>
        <p:nvPicPr>
          <p:cNvPr id="282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432000" y="1944000"/>
            <a:ext cx="2203560" cy="1650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3" name="CustomShape 37"/>
          <p:cNvSpPr/>
          <p:nvPr/>
        </p:nvSpPr>
        <p:spPr>
          <a:xfrm>
            <a:off x="168480" y="383400"/>
            <a:ext cx="8973000" cy="382680"/>
          </a:xfrm>
          <a:custGeom>
            <a:rect l="l" t="t" r="r" b="b"/>
            <a:pathLst>
              <a:path w="3839845" h="394969">
                <a:moveTo>
                  <a:pt x="0" y="394817"/>
                </a:moveTo>
                <a:lnTo>
                  <a:pt x="3839298" y="394817"/>
                </a:lnTo>
                <a:lnTo>
                  <a:pt x="3839298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84" name="CustomShape 38"/>
          <p:cNvSpPr/>
          <p:nvPr/>
        </p:nvSpPr>
        <p:spPr>
          <a:xfrm>
            <a:off x="228600" y="380880"/>
            <a:ext cx="8750880" cy="77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500" b="1" strike="noStrike" spc="-46">
                <a:solidFill>
                  <a:srgbClr val="FFFFFF"/>
                </a:solidFill>
                <a:latin typeface="Arial"/>
                <a:ea typeface="DejaVu Sans"/>
              </a:rPr>
              <a:t>Меры поддержки</a:t>
            </a:r>
            <a:endParaRPr lang="ru-RU" sz="25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500" b="1" strike="noStrike" spc="-46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500" b="0" strike="noStrike" spc="-1">
              <a:latin typeface="Arial"/>
            </a:endParaRPr>
          </a:p>
        </p:txBody>
      </p:sp>
      <p:sp>
        <p:nvSpPr>
          <p:cNvPr id="285" name="CustomShape 42"/>
          <p:cNvSpPr/>
          <p:nvPr/>
        </p:nvSpPr>
        <p:spPr>
          <a:xfrm>
            <a:off x="155520" y="-144360"/>
            <a:ext cx="292680" cy="29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86" name="CustomShape 43"/>
          <p:cNvSpPr/>
          <p:nvPr/>
        </p:nvSpPr>
        <p:spPr>
          <a:xfrm>
            <a:off x="155520" y="-144360"/>
            <a:ext cx="292680" cy="29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87" name="CustomShape 44"/>
          <p:cNvSpPr/>
          <p:nvPr/>
        </p:nvSpPr>
        <p:spPr>
          <a:xfrm>
            <a:off x="155520" y="-144360"/>
            <a:ext cx="292680" cy="29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88" name="CustomShape 45"/>
          <p:cNvSpPr/>
          <p:nvPr/>
        </p:nvSpPr>
        <p:spPr>
          <a:xfrm>
            <a:off x="6934320" y="6581160"/>
            <a:ext cx="2090880" cy="26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55C01874-3F51-4354-8C75-96EB415E7E68}" type="slidenum">
              <a:rPr lang="ru-RU" sz="1800" b="0" strike="noStrike" spc="-1">
                <a:solidFill>
                  <a:srgbClr val="B2B2B2"/>
                </a:solidFill>
                <a:latin typeface="Calibri"/>
                <a:ea typeface="DejaVu Sans"/>
              </a:rPr>
              <a:t>7</a:t>
            </a:fld>
            <a:endParaRPr lang="ru-RU" sz="1800" b="0" strike="noStrike" spc="-1">
              <a:latin typeface="Arial"/>
            </a:endParaRPr>
          </a:p>
        </p:txBody>
      </p:sp>
      <p:sp>
        <p:nvSpPr>
          <p:cNvPr id="289" name="CustomShape 47"/>
          <p:cNvSpPr/>
          <p:nvPr/>
        </p:nvSpPr>
        <p:spPr>
          <a:xfrm>
            <a:off x="155520" y="-144360"/>
            <a:ext cx="292680" cy="29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90" name="CustomShape 48"/>
          <p:cNvSpPr/>
          <p:nvPr/>
        </p:nvSpPr>
        <p:spPr>
          <a:xfrm>
            <a:off x="155520" y="-144360"/>
            <a:ext cx="292680" cy="29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291" name="CustomShape 52"/>
          <p:cNvSpPr/>
          <p:nvPr/>
        </p:nvSpPr>
        <p:spPr>
          <a:xfrm>
            <a:off x="4428000" y="3096720"/>
            <a:ext cx="3849840" cy="337500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Финансовая и имущественная поддержка: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- предоставление грантов начинающим субъектам малого предпринимательства;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- предоставление субсидий на возмещение части затрат гражданам, ведущим личное подсобное хозяйство, по производству молока;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- оказание имущественной поддержки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предпринимательства;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- субсидия на реализацию социального контракта.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200" b="0" strike="noStrike" spc="-1">
              <a:latin typeface="Arial"/>
            </a:endParaRPr>
          </a:p>
        </p:txBody>
      </p:sp>
      <p:pic>
        <p:nvPicPr>
          <p:cNvPr id="292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864000" y="903960"/>
            <a:ext cx="2410200" cy="1603080"/>
          </a:xfrm>
          <a:prstGeom prst="rect">
            <a:avLst/>
          </a:prstGeom>
          <a:ln w="0">
            <a:noFill/>
          </a:ln>
        </p:spPr>
      </p:pic>
      <p:pic>
        <p:nvPicPr>
          <p:cNvPr id="293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860000" y="900000"/>
            <a:ext cx="2950200" cy="1637640"/>
          </a:xfrm>
          <a:prstGeom prst="rect">
            <a:avLst/>
          </a:prstGeom>
          <a:ln w="0">
            <a:noFill/>
          </a:ln>
        </p:spPr>
      </p:pic>
      <p:sp>
        <p:nvSpPr>
          <p:cNvPr id="294" name="CustomShape 39"/>
          <p:cNvSpPr/>
          <p:nvPr/>
        </p:nvSpPr>
        <p:spPr>
          <a:xfrm>
            <a:off x="180000" y="2538000"/>
            <a:ext cx="3937680" cy="118476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Консультационная поддержка: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- организация  консультирования и информационного обеспечения субъектов малого и среднего предпринимательства и граждан, желающих организовать собственное дело.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95" name="CustomShape 40"/>
          <p:cNvSpPr/>
          <p:nvPr/>
        </p:nvSpPr>
        <p:spPr>
          <a:xfrm>
            <a:off x="180000" y="3780000"/>
            <a:ext cx="3937680" cy="300996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Консультационную поддержку оказывают: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- Комитет имущественных отношений Администрации Полтавского района Омской области;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- Управление сельского хозяйства Администрации Полтавского муниципального района Омской области;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- Комплексный центр социального обслуживания населения Полтавского муниципального района Омской области;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- КУ Центр занятости населения Полтавского муниципального района Омской области.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- Бизнес-центры, расположенные на территории Полтавского муниципального района Омской области. 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" name="CustomShape 1"/>
          <p:cNvSpPr/>
          <p:nvPr/>
        </p:nvSpPr>
        <p:spPr>
          <a:xfrm>
            <a:off x="4819680" y="3726000"/>
            <a:ext cx="2730960" cy="36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КФХ «Мауер»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97" name="CustomShape 2"/>
          <p:cNvSpPr/>
          <p:nvPr/>
        </p:nvSpPr>
        <p:spPr>
          <a:xfrm>
            <a:off x="1075680" y="3744000"/>
            <a:ext cx="2730960" cy="36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СПК «Большевик»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98" name="CustomShape 3"/>
          <p:cNvSpPr/>
          <p:nvPr/>
        </p:nvSpPr>
        <p:spPr>
          <a:xfrm>
            <a:off x="360000" y="1307880"/>
            <a:ext cx="4496400" cy="154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800" b="0" strike="noStrike" spc="-1">
                <a:solidFill>
                  <a:srgbClr val="000000"/>
                </a:solidFill>
                <a:latin typeface="Arial"/>
                <a:ea typeface="DejaVu Sans"/>
              </a:rPr>
              <a:t>ООО «Ястро» Продукт молочный в Полтавке 750 млн.руб инвестиций 2023 г.. На 2020-2028 год планируется:</a:t>
            </a:r>
            <a:endParaRPr lang="ru-RU" sz="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800" b="0" strike="noStrike" spc="-1">
                <a:solidFill>
                  <a:srgbClr val="000000"/>
                </a:solidFill>
                <a:latin typeface="Arial"/>
                <a:ea typeface="DejaVu Sans"/>
              </a:rPr>
              <a:t>1) Модернизация установки нанофильтрации сыворотки, начало серийного производства сыра ТМ «Жаворонки, и сыра «Роклер»».</a:t>
            </a:r>
            <a:endParaRPr lang="ru-RU" sz="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800" b="0" strike="noStrike" spc="-1">
                <a:solidFill>
                  <a:srgbClr val="000000"/>
                </a:solidFill>
                <a:latin typeface="Arial"/>
                <a:ea typeface="DejaVu Sans"/>
              </a:rPr>
              <a:t>2) Расширение участка приемно-аппартаных процессов (ввод в эксплуатацию линий стандартизации молока, расширение емкостного парка).</a:t>
            </a:r>
            <a:endParaRPr lang="ru-RU" sz="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800" b="0" strike="noStrike" spc="-1">
                <a:solidFill>
                  <a:srgbClr val="000000"/>
                </a:solidFill>
                <a:latin typeface="Arial"/>
                <a:ea typeface="DejaVu Sans"/>
              </a:rPr>
              <a:t>3) Расширение солильного отделения.</a:t>
            </a:r>
            <a:endParaRPr lang="ru-RU" sz="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800" b="0" strike="noStrike" spc="-1">
                <a:solidFill>
                  <a:srgbClr val="000000"/>
                </a:solidFill>
                <a:latin typeface="Arial"/>
                <a:ea typeface="DejaVu Sans"/>
              </a:rPr>
              <a:t>4) Модернизация оборудования для производства сыра.</a:t>
            </a:r>
            <a:endParaRPr lang="ru-RU" sz="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800" b="0" strike="noStrike" spc="-1">
                <a:solidFill>
                  <a:srgbClr val="000000"/>
                </a:solidFill>
                <a:latin typeface="Arial"/>
                <a:ea typeface="DejaVu Sans"/>
              </a:rPr>
              <a:t>5) Расширение участка созревания сыра.</a:t>
            </a:r>
            <a:endParaRPr lang="ru-RU" sz="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800" b="0" strike="noStrike" spc="-1">
                <a:solidFill>
                  <a:srgbClr val="000000"/>
                </a:solidFill>
                <a:latin typeface="Arial"/>
                <a:ea typeface="DejaVu Sans"/>
              </a:rPr>
              <a:t>6) Организация участка нарезания сыров.</a:t>
            </a:r>
            <a:endParaRPr lang="ru-RU" sz="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800" b="0" strike="noStrike" spc="-1">
                <a:solidFill>
                  <a:srgbClr val="000000"/>
                </a:solidFill>
                <a:latin typeface="Arial"/>
                <a:ea typeface="DejaVu Sans"/>
              </a:rPr>
              <a:t>7) Строительство локальных очистительных сооружений.</a:t>
            </a:r>
            <a:endParaRPr lang="ru-RU" sz="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800" b="0" strike="noStrike" spc="-1">
                <a:solidFill>
                  <a:srgbClr val="000000"/>
                </a:solidFill>
                <a:latin typeface="Arial"/>
                <a:ea typeface="DejaVu Sans"/>
              </a:rPr>
              <a:t>Срок реализации 2020-2028 гг.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299" name="CustomShape 4"/>
          <p:cNvSpPr/>
          <p:nvPr/>
        </p:nvSpPr>
        <p:spPr>
          <a:xfrm>
            <a:off x="1296000" y="914400"/>
            <a:ext cx="2730960" cy="36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ООО «Ястро»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00" name="CustomShape 5"/>
          <p:cNvSpPr/>
          <p:nvPr/>
        </p:nvSpPr>
        <p:spPr>
          <a:xfrm>
            <a:off x="5112000" y="917280"/>
            <a:ext cx="2730960" cy="36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ООО «Ястро-Лакт»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01" name="CustomShape 6"/>
          <p:cNvSpPr/>
          <p:nvPr/>
        </p:nvSpPr>
        <p:spPr>
          <a:xfrm>
            <a:off x="6583680" y="6378120"/>
            <a:ext cx="2090880" cy="33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05B1C5B8-0DC8-4723-8255-8B7D09AB1C00}" type="slidenum">
              <a:rPr lang="ru-RU" sz="1800" b="0" strike="noStrike" spc="-1">
                <a:solidFill>
                  <a:srgbClr val="B2B2B2"/>
                </a:solidFill>
                <a:latin typeface="Calibri"/>
                <a:ea typeface="DejaVu Sans"/>
              </a:rPr>
              <a:t>8</a:t>
            </a:fld>
            <a:endParaRPr lang="ru-RU" sz="1800" b="0" strike="noStrike" spc="-1">
              <a:latin typeface="Arial"/>
            </a:endParaRPr>
          </a:p>
        </p:txBody>
      </p:sp>
      <p:sp>
        <p:nvSpPr>
          <p:cNvPr id="302" name="CustomShape 7"/>
          <p:cNvSpPr/>
          <p:nvPr/>
        </p:nvSpPr>
        <p:spPr>
          <a:xfrm>
            <a:off x="152280" y="457200"/>
            <a:ext cx="8826840" cy="39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2500" b="1" strike="noStrike" spc="-46">
                <a:solidFill>
                  <a:srgbClr val="FFFFFF"/>
                </a:solidFill>
                <a:latin typeface="Arial"/>
                <a:ea typeface="DejaVu Sans"/>
              </a:rPr>
              <a:t>Нефтехимическая промышленность: предприятия</a:t>
            </a:r>
            <a:endParaRPr lang="ru-RU" sz="2500" b="0" strike="noStrike" spc="-1">
              <a:latin typeface="Arial"/>
            </a:endParaRPr>
          </a:p>
        </p:txBody>
      </p:sp>
      <p:sp>
        <p:nvSpPr>
          <p:cNvPr id="303" name="CustomShape 8"/>
          <p:cNvSpPr/>
          <p:nvPr/>
        </p:nvSpPr>
        <p:spPr>
          <a:xfrm>
            <a:off x="152280" y="457200"/>
            <a:ext cx="8979480" cy="382680"/>
          </a:xfrm>
          <a:custGeom>
            <a:rect l="l" t="t" r="r" b="b"/>
            <a:pathLst>
              <a:path w="3839845" h="394969">
                <a:moveTo>
                  <a:pt x="0" y="394817"/>
                </a:moveTo>
                <a:lnTo>
                  <a:pt x="3839298" y="394817"/>
                </a:lnTo>
                <a:lnTo>
                  <a:pt x="3839298" y="0"/>
                </a:lnTo>
                <a:lnTo>
                  <a:pt x="0" y="0"/>
                </a:lnTo>
                <a:lnTo>
                  <a:pt x="0" y="394817"/>
                </a:lnTo>
                <a:close/>
              </a:path>
            </a:pathLst>
          </a:custGeom>
          <a:solidFill>
            <a:srgbClr val="0066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304" name="CustomShape 9"/>
          <p:cNvSpPr/>
          <p:nvPr/>
        </p:nvSpPr>
        <p:spPr>
          <a:xfrm>
            <a:off x="228600" y="457200"/>
            <a:ext cx="8826840" cy="39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2500" b="1" strike="noStrike" spc="-46">
                <a:solidFill>
                  <a:srgbClr val="FFFFFF"/>
                </a:solidFill>
                <a:latin typeface="Arial"/>
                <a:ea typeface="DejaVu Sans"/>
              </a:rPr>
              <a:t>Примеры реализованных инвестиционных проектов</a:t>
            </a:r>
            <a:endParaRPr lang="ru-RU" sz="2500" b="0" strike="noStrike" spc="-1">
              <a:latin typeface="Arial"/>
            </a:endParaRPr>
          </a:p>
        </p:txBody>
      </p:sp>
      <p:sp>
        <p:nvSpPr>
          <p:cNvPr id="305" name="CustomShape 10"/>
          <p:cNvSpPr/>
          <p:nvPr/>
        </p:nvSpPr>
        <p:spPr>
          <a:xfrm>
            <a:off x="5107680" y="1340280"/>
            <a:ext cx="273096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800" b="0" strike="noStrike" spc="-1">
                <a:solidFill>
                  <a:srgbClr val="000000"/>
                </a:solidFill>
                <a:latin typeface="Arial"/>
                <a:ea typeface="DejaVu Sans"/>
              </a:rPr>
              <a:t>Инвестиции в 2023 году  – Приобретение сельскохозяйственной техники и оборудования — 28,2 млн.руб.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306" name="CustomShape 11"/>
          <p:cNvSpPr/>
          <p:nvPr/>
        </p:nvSpPr>
        <p:spPr>
          <a:xfrm>
            <a:off x="1080000" y="4176000"/>
            <a:ext cx="273096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800" b="0" strike="noStrike" spc="-1">
                <a:solidFill>
                  <a:srgbClr val="000000"/>
                </a:solidFill>
                <a:latin typeface="Arial"/>
                <a:ea typeface="DejaVu Sans"/>
              </a:rPr>
              <a:t>Инвестиции в 2023 году  – Приобретение сельскохозяйственной техники и оборудования — 32,5 млн.руб.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307" name="Picture 2" descr="https://im0-tub-ru.yandex.net/i?id=655f9a0197339e1fb2c4d9e450a0136d&amp;n=13"/>
          <p:cNvPicPr/>
          <p:nvPr/>
        </p:nvPicPr>
        <p:blipFill>
          <a:blip r:embed="rId2"/>
          <a:stretch>
            <a:fillRect/>
          </a:stretch>
        </p:blipFill>
        <p:spPr>
          <a:xfrm>
            <a:off x="1872000" y="2619360"/>
            <a:ext cx="1871640" cy="11210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30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908280" y="4680000"/>
            <a:ext cx="3045960" cy="18838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309" name="CustomShape 12"/>
          <p:cNvSpPr/>
          <p:nvPr/>
        </p:nvSpPr>
        <p:spPr>
          <a:xfrm>
            <a:off x="4819680" y="4104000"/>
            <a:ext cx="273096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800" b="0" strike="noStrike" spc="-1">
                <a:solidFill>
                  <a:srgbClr val="000000"/>
                </a:solidFill>
                <a:latin typeface="Arial"/>
                <a:ea typeface="DejaVu Sans"/>
              </a:rPr>
              <a:t>Инвестиции в 2023 году – Приобретение сельскохозяйственной техники и оборудования — 9,12 млн.руб.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310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5165280" y="2066400"/>
            <a:ext cx="2245680" cy="1600560"/>
          </a:xfrm>
          <a:prstGeom prst="rect">
            <a:avLst/>
          </a:prstGeom>
          <a:ln w="0">
            <a:noFill/>
          </a:ln>
        </p:spPr>
      </p:pic>
      <p:pic>
        <p:nvPicPr>
          <p:cNvPr id="311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4894200" y="4680000"/>
            <a:ext cx="2518560" cy="1888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2" name="CustomShape 1"/>
          <p:cNvSpPr/>
          <p:nvPr/>
        </p:nvSpPr>
        <p:spPr>
          <a:xfrm>
            <a:off x="0" y="152280"/>
            <a:ext cx="6873840" cy="370080"/>
          </a:xfrm>
          <a:custGeom>
            <a:rect l="l" t="t" r="r" b="b"/>
            <a:pathLst>
              <a:path w="6885940" h="382269">
                <a:moveTo>
                  <a:pt x="0" y="382270"/>
                </a:moveTo>
                <a:lnTo>
                  <a:pt x="6885762" y="382270"/>
                </a:lnTo>
                <a:lnTo>
                  <a:pt x="6885762" y="0"/>
                </a:lnTo>
                <a:lnTo>
                  <a:pt x="0" y="0"/>
                </a:lnTo>
                <a:lnTo>
                  <a:pt x="0" y="382270"/>
                </a:lnTo>
                <a:close/>
              </a:path>
            </a:pathLst>
          </a:custGeom>
          <a:solidFill>
            <a:srgbClr val="0066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lstStyle/>
          <a:p/>
        </p:txBody>
      </p:sp>
      <p:sp>
        <p:nvSpPr>
          <p:cNvPr id="313" name="CustomShape 2"/>
          <p:cNvSpPr/>
          <p:nvPr/>
        </p:nvSpPr>
        <p:spPr>
          <a:xfrm>
            <a:off x="352440" y="165960"/>
            <a:ext cx="6435000" cy="114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ru-RU" sz="1900" b="1" strike="noStrike" spc="-1">
                <a:solidFill>
                  <a:srgbClr val="FFFFFF"/>
                </a:solidFill>
                <a:latin typeface="Arial"/>
                <a:ea typeface="DejaVu Sans"/>
              </a:rPr>
              <a:t>Перспективные отрасли инвестирования</a:t>
            </a:r>
            <a:endParaRPr lang="ru-RU" sz="1900" b="0" strike="noStrike" spc="-1">
              <a:latin typeface="Arial"/>
            </a:endParaRPr>
          </a:p>
        </p:txBody>
      </p:sp>
      <p:sp>
        <p:nvSpPr>
          <p:cNvPr id="314" name="CustomShape 3"/>
          <p:cNvSpPr/>
          <p:nvPr/>
        </p:nvSpPr>
        <p:spPr>
          <a:xfrm>
            <a:off x="4114800" y="2727000"/>
            <a:ext cx="4788360" cy="69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240" rIns="0" bIns="0" anchor="t">
            <a:spAutoFit/>
          </a:bodyPr>
          <a:lstStyle/>
          <a:p>
            <a:pPr marL="12600" indent="-5400" algn="ctr">
              <a:lnSpc>
                <a:spcPct val="100000"/>
              </a:lnSpc>
              <a:spcBef>
                <a:spcPts val="96"/>
              </a:spcBef>
              <a:buNone/>
              <a:tabLst>
                <a:tab pos="0"/>
              </a:tabLst>
            </a:pPr>
            <a:r>
              <a:rPr lang="ru-RU" sz="1500" b="1" strike="noStrike" spc="-1">
                <a:solidFill>
                  <a:srgbClr val="0066B3"/>
                </a:solidFill>
                <a:latin typeface="Arial"/>
                <a:ea typeface="DejaVu Sans"/>
              </a:rPr>
              <a:t>Сельское хозяйство: модернизация действующих животноводческих помещений и строительство современных животноводческих комплексов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315" name="CustomShape 4"/>
          <p:cNvSpPr/>
          <p:nvPr/>
        </p:nvSpPr>
        <p:spPr>
          <a:xfrm>
            <a:off x="762120" y="2763360"/>
            <a:ext cx="2883240" cy="4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240" rIns="0" bIns="0" anchor="t">
            <a:spAutoFit/>
          </a:bodyPr>
          <a:lstStyle/>
          <a:p>
            <a:pPr marL="43200" indent="-23760" algn="ctr">
              <a:lnSpc>
                <a:spcPct val="100000"/>
              </a:lnSpc>
              <a:spcBef>
                <a:spcPts val="96"/>
              </a:spcBef>
              <a:buNone/>
              <a:tabLst>
                <a:tab pos="0"/>
              </a:tabLst>
            </a:pPr>
            <a:r>
              <a:rPr lang="ru-RU" sz="1500" b="1" strike="noStrike" spc="-1">
                <a:solidFill>
                  <a:srgbClr val="0066B3"/>
                </a:solidFill>
                <a:latin typeface="Arial"/>
                <a:ea typeface="DejaVu Sans"/>
              </a:rPr>
              <a:t>Развитие отраслей пищевой промышленности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316" name="CustomShape 5"/>
          <p:cNvSpPr/>
          <p:nvPr/>
        </p:nvSpPr>
        <p:spPr>
          <a:xfrm>
            <a:off x="-76320" y="6023520"/>
            <a:ext cx="4559760" cy="65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240" rIns="0" bIns="0" anchor="t">
            <a:spAutoFit/>
          </a:bodyPr>
          <a:lstStyle/>
          <a:p>
            <a:pPr marL="43200" indent="-23760" algn="ctr">
              <a:lnSpc>
                <a:spcPct val="100000"/>
              </a:lnSpc>
              <a:spcBef>
                <a:spcPts val="96"/>
              </a:spcBef>
              <a:buNone/>
              <a:tabLst>
                <a:tab pos="0"/>
              </a:tabLst>
            </a:pPr>
            <a:r>
              <a:rPr lang="ru-RU" sz="1400" b="1" strike="noStrike" spc="-1">
                <a:solidFill>
                  <a:srgbClr val="0066B3"/>
                </a:solidFill>
                <a:latin typeface="Arial"/>
                <a:ea typeface="DejaVu Sans"/>
              </a:rPr>
              <a:t>Туризм- развитие специализированной туристической зоны (база отдыха, спортплощадки, места для рыбалки)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317" name="Picture 2" descr="https://myruwin.ru/wp-content/uploads/2018/03/1517576856_pravilnoe-pitanie-dlya-pokhudeniya-v-domashnikh-usloviyakh-2949a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27040" y="685800"/>
            <a:ext cx="3423240" cy="1920240"/>
          </a:xfrm>
          <a:prstGeom prst="rect">
            <a:avLst/>
          </a:prstGeom>
          <a:ln w="0">
            <a:noFill/>
          </a:ln>
        </p:spPr>
      </p:pic>
      <p:pic>
        <p:nvPicPr>
          <p:cNvPr id="318" name="Picture 4" descr="http://i.mycdn.me/i?r=AzEPZsRbOZEKgBhR0XGMT1RksJmtxaCo3RDv7Cfv-ddKA6aKTM5SRkZCeTgDn6uOyic"/>
          <p:cNvPicPr/>
          <p:nvPr/>
        </p:nvPicPr>
        <p:blipFill>
          <a:blip r:embed="rId3"/>
          <a:stretch>
            <a:fillRect/>
          </a:stretch>
        </p:blipFill>
        <p:spPr>
          <a:xfrm>
            <a:off x="5243760" y="685800"/>
            <a:ext cx="2897280" cy="1916640"/>
          </a:xfrm>
          <a:prstGeom prst="rect">
            <a:avLst/>
          </a:prstGeom>
          <a:ln w="0">
            <a:noFill/>
          </a:ln>
        </p:spPr>
      </p:pic>
      <p:pic>
        <p:nvPicPr>
          <p:cNvPr id="319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735480" y="3695760"/>
            <a:ext cx="3111840" cy="2078640"/>
          </a:xfrm>
          <a:prstGeom prst="rect">
            <a:avLst/>
          </a:prstGeom>
          <a:ln w="9360">
            <a:noFill/>
          </a:ln>
        </p:spPr>
      </p:pic>
      <p:sp>
        <p:nvSpPr>
          <p:cNvPr id="320" name="CustomShape 6"/>
          <p:cNvSpPr/>
          <p:nvPr/>
        </p:nvSpPr>
        <p:spPr>
          <a:xfrm>
            <a:off x="4419720" y="6099840"/>
            <a:ext cx="4559760" cy="69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12240" rIns="0" bIns="0" anchor="t">
            <a:spAutoFit/>
          </a:bodyPr>
          <a:lstStyle/>
          <a:p>
            <a:pPr marL="43200" indent="-23760" algn="ctr">
              <a:lnSpc>
                <a:spcPct val="100000"/>
              </a:lnSpc>
              <a:spcBef>
                <a:spcPts val="96"/>
              </a:spcBef>
              <a:buNone/>
              <a:tabLst>
                <a:tab pos="0"/>
              </a:tabLst>
            </a:pPr>
            <a:r>
              <a:rPr lang="ru-RU" sz="1500" b="1" strike="noStrike" spc="-1">
                <a:solidFill>
                  <a:srgbClr val="0066B3"/>
                </a:solidFill>
                <a:latin typeface="Arial"/>
                <a:ea typeface="DejaVu Sans"/>
              </a:rPr>
              <a:t>Развитие лечебно-оздоровительной деятельности (строительство грязелечебницы)</a:t>
            </a:r>
            <a:endParaRPr lang="ru-RU" sz="1500" b="0" strike="noStrike" spc="-1">
              <a:latin typeface="Arial"/>
            </a:endParaRPr>
          </a:p>
        </p:txBody>
      </p:sp>
      <p:pic>
        <p:nvPicPr>
          <p:cNvPr id="32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5015880" y="3713400"/>
            <a:ext cx="3430080" cy="2217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145</Paragraphs>
  <Slides>22</Slides>
  <Notes>0</Notes>
  <TotalTime>2256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1">
      <vt:lpstr>Arial</vt:lpstr>
      <vt:lpstr>DejaVu Sans</vt:lpstr>
      <vt:lpstr>Wingdings</vt:lpstr>
      <vt:lpstr>Symbol</vt:lpstr>
      <vt:lpstr>Calibri</vt:lpstr>
      <vt:lpstr>StarSymbol</vt:lpstr>
      <vt:lpstr>Times New Roman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ОМСКАЯ ОБЛАСТЬ Конкурентные преимущества</dc:title>
  <dc:creator>ksamodinskiy</dc:creator>
  <cp:revision>284</cp:revision>
  <cp:lastPrinted>2024-02-07T11:57:25.000</cp:lastPrinted>
  <dcterms:created xsi:type="dcterms:W3CDTF">2019-02-22T07:19:09Z</dcterms:created>
  <dcterms:modified xsi:type="dcterms:W3CDTF">2024-02-07T06:54:52Z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reated">
    <vt:filetime>2019-02-22T00:00:00Z</vt:filetime>
  </property>
  <property fmtid="{D5CDD505-2E9C-101B-9397-08002B2CF9AE}" pid="3" name="Creator">
    <vt:lpwstr>Adobe InDesign CS5 (7.0)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astSaved">
    <vt:filetime>2019-02-22T00:00:00Z</vt:filetime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0</vt:i4>
  </property>
  <property fmtid="{D5CDD505-2E9C-101B-9397-08002B2CF9AE}" pid="10" name="PresentationFormat">
    <vt:lpwstr>Экран (4:3)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21</vt:i4>
  </property>
</Properties>
</file>