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0" r:id="rId5"/>
    <p:sldId id="263" r:id="rId6"/>
    <p:sldId id="261" r:id="rId7"/>
    <p:sldId id="265" r:id="rId8"/>
    <p:sldId id="262" r:id="rId9"/>
    <p:sldId id="264"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varScale="1">
        <p:scale>
          <a:sx n="103" d="100"/>
          <a:sy n="103" d="100"/>
        </p:scale>
        <p:origin x="-204"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540D8-C8A9-4AEA-87E5-A7B8CD040C6B}" type="datetimeFigureOut">
              <a:rPr lang="ru-RU" smtClean="0"/>
              <a:pPr/>
              <a:t>16.04.2021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00ED0-9640-4CA6-AE4C-B16E11DDEC3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700ED0-9640-4CA6-AE4C-B16E11DDEC35}"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700ED0-9640-4CA6-AE4C-B16E11DDEC3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16.04.2021</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16.04.2021</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16.04.2021</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16.04.2021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2643182"/>
            <a:ext cx="8305800" cy="642942"/>
          </a:xfrm>
        </p:spPr>
        <p:txBody>
          <a:bodyPr/>
          <a:lstStyle/>
          <a:p>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Из </a:t>
            </a:r>
            <a: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истории села  </a:t>
            </a:r>
            <a:endParaRPr lang="ru-RU" sz="4000" dirty="0" smtClean="0">
              <a:solidFill>
                <a:schemeClr val="accent6">
                  <a:lumMod val="50000"/>
                </a:schemeClr>
              </a:solidFill>
            </a:endParaRPr>
          </a:p>
          <a:p>
            <a:endParaRPr lang="ru-RU" dirty="0" smtClean="0">
              <a:solidFill>
                <a:schemeClr val="accent6">
                  <a:lumMod val="50000"/>
                </a:schemeClr>
              </a:solidFill>
            </a:endParaRPr>
          </a:p>
          <a:p>
            <a:r>
              <a:rPr lang="ru-RU" dirty="0" smtClean="0">
                <a:solidFill>
                  <a:schemeClr val="accent6">
                    <a:lumMod val="50000"/>
                  </a:schemeClr>
                </a:solidFill>
              </a:rPr>
              <a:t>(к 125 – </a:t>
            </a:r>
            <a:r>
              <a:rPr lang="ru-RU" dirty="0" err="1" smtClean="0">
                <a:solidFill>
                  <a:schemeClr val="accent6">
                    <a:lumMod val="50000"/>
                  </a:schemeClr>
                </a:solidFill>
              </a:rPr>
              <a:t>летию</a:t>
            </a:r>
            <a:r>
              <a:rPr lang="ru-RU" dirty="0" smtClean="0">
                <a:solidFill>
                  <a:schemeClr val="accent6">
                    <a:lumMod val="50000"/>
                  </a:schemeClr>
                </a:solidFill>
              </a:rPr>
              <a:t> с. Ольгино Полтавского района)</a:t>
            </a:r>
            <a:endParaRPr lang="ru-RU" dirty="0">
              <a:solidFill>
                <a:schemeClr val="accent6">
                  <a:lumMod val="50000"/>
                </a:schemeClr>
              </a:solidFill>
            </a:endParaRPr>
          </a:p>
        </p:txBody>
      </p:sp>
      <p:sp>
        <p:nvSpPr>
          <p:cNvPr id="2" name="Заголовок 1"/>
          <p:cNvSpPr>
            <a:spLocks noGrp="1"/>
          </p:cNvSpPr>
          <p:nvPr>
            <p:ph type="ctrTitle"/>
          </p:nvPr>
        </p:nvSpPr>
        <p:spPr>
          <a:xfrm>
            <a:off x="457200" y="1071546"/>
            <a:ext cx="8305800" cy="1500198"/>
          </a:xfrm>
        </p:spPr>
        <p:txBody>
          <a:bodyPr/>
          <a:lstStyle/>
          <a:p>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r>
            <a:b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dirty="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t>
            </a:r>
            <a:endParaRPr lang="ru-RU" sz="4000" spc="0" dirty="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endParaRPr>
          </a:p>
        </p:txBody>
      </p:sp>
      <p:pic>
        <p:nvPicPr>
          <p:cNvPr id="9217" name="Picture 1"/>
          <p:cNvPicPr>
            <a:picLocks noChangeAspect="1" noChangeArrowheads="1"/>
          </p:cNvPicPr>
          <p:nvPr/>
        </p:nvPicPr>
        <p:blipFill>
          <a:blip r:embed="rId2"/>
          <a:srcRect/>
          <a:stretch>
            <a:fillRect/>
          </a:stretch>
        </p:blipFill>
        <p:spPr bwMode="auto">
          <a:xfrm>
            <a:off x="500034" y="357166"/>
            <a:ext cx="1554162" cy="2243137"/>
          </a:xfrm>
          <a:prstGeom prst="rect">
            <a:avLst/>
          </a:prstGeom>
          <a:ln>
            <a:headEnd/>
            <a:tailEnd/>
          </a:ln>
        </p:spPr>
        <p:style>
          <a:lnRef idx="3">
            <a:schemeClr val="lt1"/>
          </a:lnRef>
          <a:fillRef idx="1">
            <a:schemeClr val="accent1"/>
          </a:fillRef>
          <a:effectRef idx="1">
            <a:schemeClr val="accent1"/>
          </a:effectRef>
          <a:fontRef idx="minor">
            <a:schemeClr val="lt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 </a:t>
            </a:r>
            <a:endParaRPr lang="ru-RU" dirty="0"/>
          </a:p>
        </p:txBody>
      </p:sp>
      <p:pic>
        <p:nvPicPr>
          <p:cNvPr id="4" name="Picture 3"/>
          <p:cNvPicPr>
            <a:picLocks noGrp="1" noChangeAspect="1" noChangeArrowheads="1"/>
          </p:cNvPicPr>
          <p:nvPr>
            <p:ph idx="1"/>
          </p:nvPr>
        </p:nvPicPr>
        <p:blipFill>
          <a:blip r:embed="rId2"/>
          <a:srcRect/>
          <a:stretch>
            <a:fillRect/>
          </a:stretch>
        </p:blipFill>
        <p:spPr bwMode="auto">
          <a:xfrm>
            <a:off x="1571604" y="642918"/>
            <a:ext cx="5907024" cy="3639312"/>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5" name="Прямоугольник 4"/>
          <p:cNvSpPr/>
          <p:nvPr/>
        </p:nvSpPr>
        <p:spPr>
          <a:xfrm>
            <a:off x="1571604" y="4643446"/>
            <a:ext cx="6500826" cy="523220"/>
          </a:xfrm>
          <a:prstGeom prst="rect">
            <a:avLst/>
          </a:prstGeom>
        </p:spPr>
        <p:txBody>
          <a:bodyPr wrap="square">
            <a:spAutoFit/>
          </a:bodyPr>
          <a:lstStyle/>
          <a:p>
            <a:pPr lvl="0" algn="ctr" fontAlgn="base">
              <a:spcBef>
                <a:spcPct val="0"/>
              </a:spcBef>
              <a:spcAft>
                <a:spcPct val="0"/>
              </a:spcAft>
            </a:pPr>
            <a:r>
              <a:rPr lang="ru-RU" sz="1400" dirty="0" smtClean="0">
                <a:ea typeface="Times New Roman" pitchFamily="18" charset="0"/>
                <a:cs typeface="Arial" pitchFamily="34" charset="0"/>
              </a:rPr>
              <a:t>Двухэтажное типовое здание </a:t>
            </a:r>
            <a:r>
              <a:rPr lang="ru-RU" sz="1400" dirty="0" err="1" smtClean="0">
                <a:ea typeface="Times New Roman" pitchFamily="18" charset="0"/>
                <a:cs typeface="Arial" pitchFamily="34" charset="0"/>
              </a:rPr>
              <a:t>Ольгинской</a:t>
            </a:r>
            <a:r>
              <a:rPr lang="ru-RU" sz="1400" dirty="0" smtClean="0">
                <a:ea typeface="Times New Roman" pitchFamily="18" charset="0"/>
                <a:cs typeface="Arial" pitchFamily="34" charset="0"/>
              </a:rPr>
              <a:t> средней школы на 480 мест, построенное в 1972 году. Фото В. Спиридонова, 1983 год </a:t>
            </a:r>
            <a:endParaRPr lang="ru-RU" sz="1400" dirty="0" smtClean="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85720" y="500042"/>
            <a:ext cx="690374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Список источников: Сектор архива администрации Полтавского МР:</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ф.28 Фотодокументы по истории района, </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ф.24 Районная газета "Заря", </a:t>
            </a: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очерк об истории становления села Ольгино  Полтавского района "Всего сто лет", </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57620" y="2285992"/>
            <a:ext cx="4071966" cy="1143008"/>
          </a:xfrm>
        </p:spPr>
        <p:txBody>
          <a:bodyPr>
            <a:normAutofit/>
          </a:bodyPr>
          <a:lstStyle/>
          <a:p>
            <a:pPr marL="0" indent="0" algn="ctr">
              <a:spcBef>
                <a:spcPts val="0"/>
              </a:spcBef>
              <a:buNone/>
            </a:pPr>
            <a:r>
              <a:rPr lang="ru-RU" sz="1400" dirty="0" smtClean="0"/>
              <a:t>Фото начала 20-х годов Крестьянин – единоличник Кочубей Ион </a:t>
            </a:r>
            <a:r>
              <a:rPr lang="ru-RU" sz="1400" dirty="0" err="1" smtClean="0"/>
              <a:t>Миронович</a:t>
            </a:r>
            <a:r>
              <a:rPr lang="ru-RU" sz="1400" dirty="0" smtClean="0"/>
              <a:t> с женой </a:t>
            </a:r>
            <a:r>
              <a:rPr lang="ru-RU" sz="1400" dirty="0" err="1" smtClean="0"/>
              <a:t>Ульяной</a:t>
            </a:r>
            <a:r>
              <a:rPr lang="ru-RU" sz="1400" dirty="0" smtClean="0"/>
              <a:t> Гавриловной и сестрой </a:t>
            </a:r>
          </a:p>
          <a:p>
            <a:pPr marL="0" indent="0" algn="ctr">
              <a:spcBef>
                <a:spcPts val="0"/>
              </a:spcBef>
              <a:buNone/>
            </a:pPr>
            <a:r>
              <a:rPr lang="ru-RU" sz="1400" dirty="0" smtClean="0"/>
              <a:t>Марией </a:t>
            </a:r>
            <a:r>
              <a:rPr lang="ru-RU" sz="1400" dirty="0" err="1" smtClean="0"/>
              <a:t>Мироновной</a:t>
            </a:r>
            <a:r>
              <a:rPr lang="ru-RU" sz="1400" dirty="0" smtClean="0"/>
              <a:t>.</a:t>
            </a:r>
            <a:endParaRPr lang="ru-RU" sz="1400" dirty="0"/>
          </a:p>
        </p:txBody>
      </p:sp>
      <p:sp>
        <p:nvSpPr>
          <p:cNvPr id="3" name="Заголовок 2"/>
          <p:cNvSpPr>
            <a:spLocks noGrp="1"/>
          </p:cNvSpPr>
          <p:nvPr>
            <p:ph type="title"/>
          </p:nvPr>
        </p:nvSpPr>
        <p:spPr>
          <a:xfrm rot="10800000" flipV="1">
            <a:off x="457200" y="857232"/>
            <a:ext cx="8401080" cy="1143008"/>
          </a:xfrm>
        </p:spPr>
        <p:txBody>
          <a:bodyPr>
            <a:normAutofit fontScale="90000"/>
          </a:bodyPr>
          <a:lstStyle/>
          <a:p>
            <a:pPr algn="ctr"/>
            <a:r>
              <a:rPr lang="ru-RU" sz="1600" dirty="0" smtClean="0">
                <a:solidFill>
                  <a:schemeClr val="accent6">
                    <a:lumMod val="50000"/>
                  </a:schemeClr>
                </a:solidFill>
              </a:rPr>
              <a:t/>
            </a:r>
            <a:br>
              <a:rPr lang="ru-RU" sz="1600" dirty="0" smtClean="0">
                <a:solidFill>
                  <a:schemeClr val="accent6">
                    <a:lumMod val="50000"/>
                  </a:schemeClr>
                </a:solidFill>
              </a:rPr>
            </a:br>
            <a:r>
              <a:rPr lang="ru-RU" sz="1600" dirty="0" smtClean="0">
                <a:solidFill>
                  <a:schemeClr val="accent6">
                    <a:lumMod val="50000"/>
                  </a:schemeClr>
                </a:solidFill>
              </a:rPr>
              <a:t/>
            </a:r>
            <a:br>
              <a:rPr lang="ru-RU" sz="1600" dirty="0" smtClean="0">
                <a:solidFill>
                  <a:schemeClr val="accent6">
                    <a:lumMod val="50000"/>
                  </a:schemeClr>
                </a:solidFill>
              </a:rPr>
            </a:br>
            <a:r>
              <a:rPr lang="ru-RU" sz="1600" dirty="0" smtClean="0">
                <a:solidFill>
                  <a:schemeClr val="accent6">
                    <a:lumMod val="50000"/>
                  </a:schemeClr>
                </a:solidFill>
              </a:rPr>
              <a:t/>
            </a:r>
            <a:br>
              <a:rPr lang="ru-RU" sz="1600" dirty="0" smtClean="0">
                <a:solidFill>
                  <a:schemeClr val="accent6">
                    <a:lumMod val="50000"/>
                  </a:schemeClr>
                </a:solidFill>
              </a:rPr>
            </a:br>
            <a:r>
              <a:rPr lang="ru-RU" sz="1600" dirty="0" smtClean="0">
                <a:solidFill>
                  <a:schemeClr val="accent6">
                    <a:lumMod val="50000"/>
                  </a:schemeClr>
                </a:solidFill>
              </a:rPr>
              <a:t/>
            </a:r>
            <a:br>
              <a:rPr lang="ru-RU" sz="1600" dirty="0" smtClean="0">
                <a:solidFill>
                  <a:schemeClr val="accent6">
                    <a:lumMod val="50000"/>
                  </a:schemeClr>
                </a:solidFill>
              </a:rPr>
            </a:br>
            <a:r>
              <a:rPr lang="ru-RU" sz="1600" dirty="0" smtClean="0">
                <a:solidFill>
                  <a:schemeClr val="accent6">
                    <a:lumMod val="50000"/>
                  </a:schemeClr>
                </a:solidFill>
              </a:rPr>
              <a:t/>
            </a:r>
            <a:br>
              <a:rPr lang="ru-RU" sz="1600" dirty="0" smtClean="0">
                <a:solidFill>
                  <a:schemeClr val="accent6">
                    <a:lumMod val="50000"/>
                  </a:schemeClr>
                </a:solidFill>
              </a:rPr>
            </a:br>
            <a:r>
              <a:rPr lang="ru-RU" sz="1600" dirty="0" smtClean="0">
                <a:solidFill>
                  <a:schemeClr val="accent6">
                    <a:lumMod val="50000"/>
                  </a:schemeClr>
                </a:solidFill>
              </a:rPr>
              <a:t/>
            </a:r>
            <a:br>
              <a:rPr lang="ru-RU" sz="1600" dirty="0" smtClean="0">
                <a:solidFill>
                  <a:schemeClr val="accent6">
                    <a:lumMod val="50000"/>
                  </a:schemeClr>
                </a:solidFill>
              </a:rPr>
            </a:br>
            <a:r>
              <a:rPr lang="ru-RU" sz="1600" dirty="0" smtClean="0">
                <a:solidFill>
                  <a:schemeClr val="accent6">
                    <a:lumMod val="50000"/>
                  </a:schemeClr>
                </a:solidFill>
              </a:rPr>
              <a:t>История  села  Ольгино  начинается  в  1896 году.  Первая партия переселенцев прибыла </a:t>
            </a:r>
            <a:r>
              <a:rPr lang="ru-RU" sz="1600" dirty="0" smtClean="0">
                <a:solidFill>
                  <a:schemeClr val="accent6">
                    <a:lumMod val="50000"/>
                  </a:schemeClr>
                </a:solidFill>
              </a:rPr>
              <a:t>на  </a:t>
            </a:r>
            <a:r>
              <a:rPr lang="ru-RU" sz="1600" dirty="0" smtClean="0">
                <a:solidFill>
                  <a:schemeClr val="accent6">
                    <a:lumMod val="50000"/>
                  </a:schemeClr>
                </a:solidFill>
              </a:rPr>
              <a:t>участок </a:t>
            </a:r>
            <a:r>
              <a:rPr lang="ru-RU" sz="1600" dirty="0" err="1" smtClean="0">
                <a:solidFill>
                  <a:schemeClr val="accent6">
                    <a:lumMod val="50000"/>
                  </a:schemeClr>
                </a:solidFill>
              </a:rPr>
              <a:t>Чаныш</a:t>
            </a:r>
            <a:r>
              <a:rPr lang="ru-RU" sz="1600" dirty="0" smtClean="0">
                <a:solidFill>
                  <a:schemeClr val="accent6">
                    <a:lumMod val="50000"/>
                  </a:schemeClr>
                </a:solidFill>
              </a:rPr>
              <a:t>, отведенный под застройку будущего села из Полтавской  губернии </a:t>
            </a:r>
            <a:r>
              <a:rPr lang="ru-RU" sz="1600" dirty="0" err="1" smtClean="0">
                <a:solidFill>
                  <a:schemeClr val="accent6">
                    <a:lumMod val="50000"/>
                  </a:schemeClr>
                </a:solidFill>
              </a:rPr>
              <a:t>Пирятинского</a:t>
            </a:r>
            <a:r>
              <a:rPr lang="ru-RU" sz="1600" dirty="0" smtClean="0">
                <a:solidFill>
                  <a:schemeClr val="accent6">
                    <a:lumMod val="50000"/>
                  </a:schemeClr>
                </a:solidFill>
              </a:rPr>
              <a:t>  уезда  </a:t>
            </a:r>
            <a:r>
              <a:rPr lang="ru-RU" sz="1600" dirty="0" err="1" smtClean="0">
                <a:solidFill>
                  <a:schemeClr val="accent6">
                    <a:lumMod val="50000"/>
                  </a:schemeClr>
                </a:solidFill>
              </a:rPr>
              <a:t>Тепловской</a:t>
            </a:r>
            <a:r>
              <a:rPr lang="ru-RU" sz="1600" dirty="0" smtClean="0">
                <a:solidFill>
                  <a:schemeClr val="accent6">
                    <a:lumMod val="50000"/>
                  </a:schemeClr>
                </a:solidFill>
              </a:rPr>
              <a:t> волости  села </a:t>
            </a:r>
            <a:r>
              <a:rPr lang="ru-RU" sz="1600" dirty="0" err="1" smtClean="0">
                <a:solidFill>
                  <a:schemeClr val="accent6">
                    <a:lumMod val="50000"/>
                  </a:schemeClr>
                </a:solidFill>
              </a:rPr>
              <a:t>Крячковки</a:t>
            </a:r>
            <a:r>
              <a:rPr lang="ru-RU" sz="1600" dirty="0" smtClean="0">
                <a:solidFill>
                  <a:schemeClr val="accent6">
                    <a:lumMod val="50000"/>
                  </a:schemeClr>
                </a:solidFill>
              </a:rPr>
              <a:t>.  По  предложению  землемера  поселок решили назвать именем  великой  княгини Ольги.  </a:t>
            </a:r>
            <a:br>
              <a:rPr lang="ru-RU" sz="1600" dirty="0" smtClean="0">
                <a:solidFill>
                  <a:schemeClr val="accent6">
                    <a:lumMod val="50000"/>
                  </a:schemeClr>
                </a:solidFill>
              </a:rPr>
            </a:br>
            <a:r>
              <a:rPr lang="ru-RU" sz="1600" dirty="0" smtClean="0">
                <a:solidFill>
                  <a:schemeClr val="accent6">
                    <a:lumMod val="50000"/>
                  </a:schemeClr>
                </a:solidFill>
              </a:rPr>
              <a:t>Массовое  заселение села продолжалось до 1901 года.   </a:t>
            </a:r>
            <a:r>
              <a:rPr lang="ru-RU" sz="1600" dirty="0" smtClean="0"/>
              <a:t/>
            </a:r>
            <a:br>
              <a:rPr lang="ru-RU" sz="1600" dirty="0" smtClean="0"/>
            </a:br>
            <a:endParaRPr lang="ru-RU" sz="1600" dirty="0">
              <a:solidFill>
                <a:schemeClr val="accent6">
                  <a:lumMod val="50000"/>
                </a:schemeClr>
              </a:solidFill>
            </a:endParaRPr>
          </a:p>
        </p:txBody>
      </p:sp>
      <p:pic>
        <p:nvPicPr>
          <p:cNvPr id="1026" name="Picture 2"/>
          <p:cNvPicPr>
            <a:picLocks noChangeAspect="1" noChangeArrowheads="1"/>
          </p:cNvPicPr>
          <p:nvPr/>
        </p:nvPicPr>
        <p:blipFill>
          <a:blip r:embed="rId3"/>
          <a:srcRect/>
          <a:stretch>
            <a:fillRect/>
          </a:stretch>
        </p:blipFill>
        <p:spPr bwMode="auto">
          <a:xfrm>
            <a:off x="1214414" y="2214554"/>
            <a:ext cx="2409825" cy="2236811"/>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1027" name="Picture 3"/>
          <p:cNvPicPr>
            <a:picLocks noChangeAspect="1" noChangeArrowheads="1"/>
          </p:cNvPicPr>
          <p:nvPr/>
        </p:nvPicPr>
        <p:blipFill>
          <a:blip r:embed="rId4"/>
          <a:srcRect/>
          <a:stretch>
            <a:fillRect/>
          </a:stretch>
        </p:blipFill>
        <p:spPr bwMode="auto">
          <a:xfrm>
            <a:off x="1142976" y="4714884"/>
            <a:ext cx="2500330" cy="1714512"/>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6" name="Прямоугольник 5"/>
          <p:cNvSpPr/>
          <p:nvPr/>
        </p:nvSpPr>
        <p:spPr>
          <a:xfrm>
            <a:off x="3929058" y="4714884"/>
            <a:ext cx="4500594" cy="738664"/>
          </a:xfrm>
          <a:prstGeom prst="rect">
            <a:avLst/>
          </a:prstGeom>
        </p:spPr>
        <p:txBody>
          <a:bodyPr wrap="square">
            <a:spAutoFit/>
          </a:bodyPr>
          <a:lstStyle/>
          <a:p>
            <a:pPr algn="ctr"/>
            <a:r>
              <a:rPr lang="ru-RU" sz="1400" dirty="0" err="1" smtClean="0"/>
              <a:t>Койло</a:t>
            </a:r>
            <a:r>
              <a:rPr lang="ru-RU" sz="1400" dirty="0" smtClean="0"/>
              <a:t> Яков Терентьевич. Первопоселенец с 1896 года с женой и сестрами. 1946 год после вручения медали "За доблестный труд в ВОВ"</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43174" y="714356"/>
            <a:ext cx="1857388" cy="1643074"/>
          </a:xfrm>
        </p:spPr>
        <p:txBody>
          <a:bodyPr>
            <a:normAutofit/>
          </a:bodyPr>
          <a:lstStyle/>
          <a:p>
            <a:pPr algn="ctr"/>
            <a:r>
              <a:rPr lang="ru-RU" sz="1400" dirty="0" smtClean="0">
                <a:solidFill>
                  <a:schemeClr val="tx1"/>
                </a:solidFill>
              </a:rPr>
              <a:t>Первый  председатель колхоза (1930-1933 гг.) Мороз Павел  Денисович </a:t>
            </a:r>
            <a:br>
              <a:rPr lang="ru-RU" sz="1400" dirty="0" smtClean="0">
                <a:solidFill>
                  <a:schemeClr val="tx1"/>
                </a:solidFill>
              </a:rPr>
            </a:br>
            <a:r>
              <a:rPr lang="ru-RU" sz="1400" dirty="0" smtClean="0">
                <a:solidFill>
                  <a:schemeClr val="tx1"/>
                </a:solidFill>
              </a:rPr>
              <a:t>с сыновьями (послевоенный снимок)</a:t>
            </a:r>
            <a:endParaRPr lang="ru-RU" sz="1400" dirty="0">
              <a:solidFill>
                <a:schemeClr val="tx1"/>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28596" y="500042"/>
            <a:ext cx="2143140" cy="2214578"/>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1027" name="Picture 3"/>
          <p:cNvPicPr>
            <a:picLocks noChangeAspect="1" noChangeArrowheads="1"/>
          </p:cNvPicPr>
          <p:nvPr/>
        </p:nvPicPr>
        <p:blipFill>
          <a:blip r:embed="rId3"/>
          <a:srcRect/>
          <a:stretch>
            <a:fillRect/>
          </a:stretch>
        </p:blipFill>
        <p:spPr bwMode="auto">
          <a:xfrm>
            <a:off x="4857752" y="500042"/>
            <a:ext cx="2000264" cy="2413002"/>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6" name="Прямоугольник 5"/>
          <p:cNvSpPr/>
          <p:nvPr/>
        </p:nvSpPr>
        <p:spPr>
          <a:xfrm>
            <a:off x="6929454" y="571480"/>
            <a:ext cx="1928826" cy="2246769"/>
          </a:xfrm>
          <a:prstGeom prst="rect">
            <a:avLst/>
          </a:prstGeom>
        </p:spPr>
        <p:txBody>
          <a:bodyPr wrap="square">
            <a:spAutoFit/>
          </a:bodyPr>
          <a:lstStyle/>
          <a:p>
            <a:pPr algn="ctr"/>
            <a:r>
              <a:rPr lang="ru-RU" sz="1400" dirty="0" smtClean="0">
                <a:latin typeface="+mj-lt"/>
              </a:rPr>
              <a:t>Чижов Петр Иванович, бывший директор колхоза "Наш ответ", ветеран войны, награжден орденом Отечественной войны, медалями. 1995 год. Фото В.А. </a:t>
            </a:r>
            <a:r>
              <a:rPr lang="ru-RU" sz="1400" dirty="0" err="1" smtClean="0">
                <a:latin typeface="+mj-lt"/>
              </a:rPr>
              <a:t>Таранухи</a:t>
            </a:r>
            <a:r>
              <a:rPr lang="ru-RU" sz="1400" dirty="0" smtClean="0">
                <a:latin typeface="+mj-lt"/>
              </a:rPr>
              <a:t>.</a:t>
            </a:r>
            <a:endParaRPr lang="ru-RU" sz="1400" dirty="0">
              <a:latin typeface="+mj-lt"/>
            </a:endParaRPr>
          </a:p>
        </p:txBody>
      </p:sp>
      <p:pic>
        <p:nvPicPr>
          <p:cNvPr id="8" name="Picture 4"/>
          <p:cNvPicPr>
            <a:picLocks noChangeAspect="1" noChangeArrowheads="1"/>
          </p:cNvPicPr>
          <p:nvPr/>
        </p:nvPicPr>
        <p:blipFill>
          <a:blip r:embed="rId4"/>
          <a:srcRect/>
          <a:stretch>
            <a:fillRect/>
          </a:stretch>
        </p:blipFill>
        <p:spPr bwMode="auto">
          <a:xfrm>
            <a:off x="285720" y="3000372"/>
            <a:ext cx="2286016" cy="1643074"/>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9" name="Picture 4"/>
          <p:cNvPicPr>
            <a:picLocks noChangeAspect="1" noChangeArrowheads="1"/>
          </p:cNvPicPr>
          <p:nvPr/>
        </p:nvPicPr>
        <p:blipFill>
          <a:blip r:embed="rId5"/>
          <a:srcRect/>
          <a:stretch>
            <a:fillRect/>
          </a:stretch>
        </p:blipFill>
        <p:spPr bwMode="auto">
          <a:xfrm>
            <a:off x="3000364" y="3143248"/>
            <a:ext cx="3143272" cy="2840037"/>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10" name="Picture 3"/>
          <p:cNvPicPr>
            <a:picLocks noChangeAspect="1" noChangeArrowheads="1"/>
          </p:cNvPicPr>
          <p:nvPr/>
        </p:nvPicPr>
        <p:blipFill>
          <a:blip r:embed="rId6"/>
          <a:srcRect/>
          <a:stretch>
            <a:fillRect/>
          </a:stretch>
        </p:blipFill>
        <p:spPr bwMode="auto">
          <a:xfrm>
            <a:off x="285720" y="4786322"/>
            <a:ext cx="2286016" cy="1643074"/>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11" name="Picture 5"/>
          <p:cNvPicPr>
            <a:picLocks noChangeAspect="1" noChangeArrowheads="1"/>
          </p:cNvPicPr>
          <p:nvPr/>
        </p:nvPicPr>
        <p:blipFill>
          <a:blip r:embed="rId7"/>
          <a:srcRect/>
          <a:stretch>
            <a:fillRect/>
          </a:stretch>
        </p:blipFill>
        <p:spPr bwMode="auto">
          <a:xfrm>
            <a:off x="6643702" y="3071810"/>
            <a:ext cx="1768475" cy="2713037"/>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12" name="Прямоугольник 11"/>
          <p:cNvSpPr/>
          <p:nvPr/>
        </p:nvSpPr>
        <p:spPr>
          <a:xfrm>
            <a:off x="6500826" y="5857892"/>
            <a:ext cx="2214578" cy="738664"/>
          </a:xfrm>
          <a:prstGeom prst="rect">
            <a:avLst/>
          </a:prstGeom>
        </p:spPr>
        <p:txBody>
          <a:bodyPr wrap="square">
            <a:spAutoFit/>
          </a:bodyPr>
          <a:lstStyle/>
          <a:p>
            <a:pPr algn="ctr"/>
            <a:r>
              <a:rPr lang="ru-RU" sz="1400" dirty="0" err="1" smtClean="0"/>
              <a:t>Чуленко</a:t>
            </a:r>
            <a:r>
              <a:rPr lang="ru-RU" sz="1400" dirty="0" smtClean="0"/>
              <a:t> Михаил Пантелеевич </a:t>
            </a:r>
          </a:p>
          <a:p>
            <a:pPr algn="ctr"/>
            <a:r>
              <a:rPr lang="ru-RU" sz="1400" dirty="0" smtClean="0"/>
              <a:t>(1906-1992)</a:t>
            </a:r>
            <a:endParaRPr lang="ru-RU" sz="1400" dirty="0"/>
          </a:p>
        </p:txBody>
      </p:sp>
      <p:sp>
        <p:nvSpPr>
          <p:cNvPr id="13" name="Прямоугольник 12"/>
          <p:cNvSpPr/>
          <p:nvPr/>
        </p:nvSpPr>
        <p:spPr>
          <a:xfrm>
            <a:off x="2714612" y="6072206"/>
            <a:ext cx="3857636" cy="307777"/>
          </a:xfrm>
          <a:prstGeom prst="rect">
            <a:avLst/>
          </a:prstGeom>
        </p:spPr>
        <p:txBody>
          <a:bodyPr wrap="square">
            <a:spAutoFit/>
          </a:bodyPr>
          <a:lstStyle/>
          <a:p>
            <a:r>
              <a:rPr lang="ru-RU" sz="1400" dirty="0" smtClean="0"/>
              <a:t>"Ударник полей", № 20 от 12 апреля 1951 года </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00430" y="714356"/>
            <a:ext cx="5186370" cy="657244"/>
          </a:xfrm>
        </p:spPr>
        <p:txBody>
          <a:bodyPr>
            <a:normAutofit/>
          </a:bodyPr>
          <a:lstStyle/>
          <a:p>
            <a:pPr algn="ctr"/>
            <a:r>
              <a:rPr lang="ru-RU" sz="1400" dirty="0" err="1" smtClean="0">
                <a:solidFill>
                  <a:schemeClr val="tx1"/>
                </a:solidFill>
                <a:latin typeface="+mn-lt"/>
              </a:rPr>
              <a:t>Кумпан</a:t>
            </a:r>
            <a:r>
              <a:rPr lang="ru-RU" sz="1400" dirty="0" smtClean="0">
                <a:solidFill>
                  <a:schemeClr val="tx1"/>
                </a:solidFill>
                <a:latin typeface="+mn-lt"/>
              </a:rPr>
              <a:t> Валентина Павловна – телятница  совхоза «</a:t>
            </a:r>
            <a:r>
              <a:rPr lang="ru-RU" sz="1400" dirty="0" err="1" smtClean="0">
                <a:solidFill>
                  <a:schemeClr val="tx1"/>
                </a:solidFill>
                <a:latin typeface="+mn-lt"/>
              </a:rPr>
              <a:t>Ольгинский</a:t>
            </a:r>
            <a:r>
              <a:rPr lang="ru-RU" sz="1400" dirty="0" smtClean="0">
                <a:solidFill>
                  <a:schemeClr val="tx1"/>
                </a:solidFill>
                <a:latin typeface="+mn-lt"/>
              </a:rPr>
              <a:t>», награждена орденом Ленина, 1986 год, фото Ю. Никитина</a:t>
            </a:r>
            <a:endParaRPr lang="ru-RU" sz="1400" dirty="0">
              <a:solidFill>
                <a:schemeClr val="tx1"/>
              </a:solidFill>
              <a:latin typeface="+mn-lt"/>
            </a:endParaRPr>
          </a:p>
        </p:txBody>
      </p:sp>
      <p:pic>
        <p:nvPicPr>
          <p:cNvPr id="3074" name="Picture 2"/>
          <p:cNvPicPr>
            <a:picLocks noGrp="1" noChangeAspect="1" noChangeArrowheads="1"/>
          </p:cNvPicPr>
          <p:nvPr>
            <p:ph idx="1"/>
          </p:nvPr>
        </p:nvPicPr>
        <p:blipFill>
          <a:blip r:embed="rId2"/>
          <a:srcRect/>
          <a:stretch>
            <a:fillRect/>
          </a:stretch>
        </p:blipFill>
        <p:spPr bwMode="auto">
          <a:xfrm>
            <a:off x="785786" y="357166"/>
            <a:ext cx="2000264" cy="2428892"/>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3075" name="Picture 3"/>
          <p:cNvPicPr>
            <a:picLocks noChangeAspect="1" noChangeArrowheads="1"/>
          </p:cNvPicPr>
          <p:nvPr/>
        </p:nvPicPr>
        <p:blipFill>
          <a:blip r:embed="rId3"/>
          <a:srcRect/>
          <a:stretch>
            <a:fillRect/>
          </a:stretch>
        </p:blipFill>
        <p:spPr bwMode="auto">
          <a:xfrm>
            <a:off x="3500430" y="2714620"/>
            <a:ext cx="5286412" cy="3938585"/>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6" name="Прямоугольник 5"/>
          <p:cNvSpPr/>
          <p:nvPr/>
        </p:nvSpPr>
        <p:spPr>
          <a:xfrm>
            <a:off x="142844" y="3929066"/>
            <a:ext cx="3286148" cy="1600438"/>
          </a:xfrm>
          <a:prstGeom prst="rect">
            <a:avLst/>
          </a:prstGeom>
        </p:spPr>
        <p:txBody>
          <a:bodyPr wrap="square">
            <a:spAutoFit/>
          </a:bodyPr>
          <a:lstStyle/>
          <a:p>
            <a:pPr algn="ctr"/>
            <a:r>
              <a:rPr lang="ru-RU" sz="1400" dirty="0" smtClean="0">
                <a:latin typeface="+mj-lt"/>
              </a:rPr>
              <a:t>Коллектив совхоза "</a:t>
            </a:r>
            <a:r>
              <a:rPr lang="ru-RU" sz="1400" dirty="0" err="1" smtClean="0">
                <a:latin typeface="+mj-lt"/>
              </a:rPr>
              <a:t>Ольгинский</a:t>
            </a:r>
            <a:r>
              <a:rPr lang="ru-RU" sz="1400" dirty="0" smtClean="0">
                <a:latin typeface="+mj-lt"/>
              </a:rPr>
              <a:t>", ставший победителем в социалистическом соревновании за зимний период работы. Ему вручен диплом 1-й степени и переходящее Красное Знамя, 1991 год, фото </a:t>
            </a:r>
          </a:p>
          <a:p>
            <a:pPr algn="ctr"/>
            <a:r>
              <a:rPr lang="ru-RU" sz="1400" dirty="0" smtClean="0">
                <a:latin typeface="+mj-lt"/>
              </a:rPr>
              <a:t>В. Спиридонова </a:t>
            </a:r>
            <a:endParaRPr lang="ru-RU" sz="14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28662" y="1071546"/>
            <a:ext cx="3143272" cy="300054"/>
          </a:xfrm>
        </p:spPr>
        <p:txBody>
          <a:bodyPr>
            <a:normAutofit fontScale="90000"/>
          </a:bodyPr>
          <a:lstStyle/>
          <a:p>
            <a:endParaRPr lang="ru-RU" dirty="0"/>
          </a:p>
        </p:txBody>
      </p:sp>
      <p:pic>
        <p:nvPicPr>
          <p:cNvPr id="5122" name="Picture 2"/>
          <p:cNvPicPr>
            <a:picLocks noGrp="1" noChangeAspect="1" noChangeArrowheads="1"/>
          </p:cNvPicPr>
          <p:nvPr>
            <p:ph idx="1"/>
          </p:nvPr>
        </p:nvPicPr>
        <p:blipFill>
          <a:blip r:embed="rId2"/>
          <a:srcRect/>
          <a:stretch>
            <a:fillRect/>
          </a:stretch>
        </p:blipFill>
        <p:spPr bwMode="auto">
          <a:xfrm>
            <a:off x="642910" y="285728"/>
            <a:ext cx="3822192" cy="2514034"/>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5" name="Прямоугольник 4"/>
          <p:cNvSpPr/>
          <p:nvPr/>
        </p:nvSpPr>
        <p:spPr>
          <a:xfrm>
            <a:off x="4357686" y="714356"/>
            <a:ext cx="4572000" cy="1384995"/>
          </a:xfrm>
          <a:prstGeom prst="rect">
            <a:avLst/>
          </a:prstGeom>
        </p:spPr>
        <p:txBody>
          <a:bodyPr>
            <a:spAutoFit/>
          </a:bodyPr>
          <a:lstStyle/>
          <a:p>
            <a:pPr algn="ctr"/>
            <a:r>
              <a:rPr lang="ru-RU" sz="1400" dirty="0" smtClean="0"/>
              <a:t>Супруги </a:t>
            </a:r>
            <a:r>
              <a:rPr lang="ru-RU" sz="1400" dirty="0" err="1" smtClean="0"/>
              <a:t>Свириденко</a:t>
            </a:r>
            <a:r>
              <a:rPr lang="ru-RU" sz="1400" dirty="0" smtClean="0"/>
              <a:t> Степан Иванович и Мария Егоровна. Степан Иванович - ветеран войны, награжден орденом Трудового Красного Знамени и медалью "За освоение целинных и залежных земель. Почетный житель села Ольгино </a:t>
            </a:r>
          </a:p>
          <a:p>
            <a:pPr algn="ctr"/>
            <a:r>
              <a:rPr lang="ru-RU" sz="1400" dirty="0" smtClean="0"/>
              <a:t>1996 год, фото </a:t>
            </a:r>
            <a:r>
              <a:rPr lang="ru-RU" sz="1400" dirty="0" err="1" smtClean="0"/>
              <a:t>В.Тарануха</a:t>
            </a:r>
            <a:endParaRPr lang="ru-RU" sz="1400" dirty="0"/>
          </a:p>
        </p:txBody>
      </p:sp>
      <p:pic>
        <p:nvPicPr>
          <p:cNvPr id="5123" name="Picture 3"/>
          <p:cNvPicPr>
            <a:picLocks noChangeAspect="1" noChangeArrowheads="1"/>
          </p:cNvPicPr>
          <p:nvPr/>
        </p:nvPicPr>
        <p:blipFill>
          <a:blip r:embed="rId3"/>
          <a:srcRect/>
          <a:stretch>
            <a:fillRect/>
          </a:stretch>
        </p:blipFill>
        <p:spPr bwMode="auto">
          <a:xfrm>
            <a:off x="642910" y="3214686"/>
            <a:ext cx="1785950" cy="2214578"/>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8" name="Прямоугольник 7"/>
          <p:cNvSpPr/>
          <p:nvPr/>
        </p:nvSpPr>
        <p:spPr>
          <a:xfrm>
            <a:off x="2571736" y="3214686"/>
            <a:ext cx="2143140" cy="2749094"/>
          </a:xfrm>
          <a:prstGeom prst="rect">
            <a:avLst/>
          </a:prstGeom>
        </p:spPr>
        <p:txBody>
          <a:bodyPr wrap="square">
            <a:spAutoFit/>
          </a:bodyPr>
          <a:lstStyle/>
          <a:p>
            <a:pPr algn="ctr"/>
            <a:r>
              <a:rPr lang="ru-RU" sz="1400" dirty="0" smtClean="0"/>
              <a:t>Кучеров Сергей Иосифович. Директор совхоза "</a:t>
            </a:r>
            <a:r>
              <a:rPr lang="ru-RU" sz="1400" dirty="0" err="1" smtClean="0"/>
              <a:t>Ольгинский</a:t>
            </a:r>
            <a:r>
              <a:rPr lang="ru-RU" sz="1400" dirty="0" smtClean="0"/>
              <a:t> (1962-1975 гг.). Награжден боевыми орденами и медалями, двумя орденами Трудового Красного Знамени. В 1994 году присвоено звание почетного жителя Полтавского района</a:t>
            </a:r>
            <a:endParaRPr lang="ru-RU" sz="1400" dirty="0"/>
          </a:p>
        </p:txBody>
      </p:sp>
      <p:pic>
        <p:nvPicPr>
          <p:cNvPr id="5125" name="Picture 5"/>
          <p:cNvPicPr>
            <a:picLocks noChangeAspect="1" noChangeArrowheads="1"/>
          </p:cNvPicPr>
          <p:nvPr/>
        </p:nvPicPr>
        <p:blipFill>
          <a:blip r:embed="rId4"/>
          <a:srcRect/>
          <a:stretch>
            <a:fillRect/>
          </a:stretch>
        </p:blipFill>
        <p:spPr bwMode="auto">
          <a:xfrm>
            <a:off x="5143504" y="3143248"/>
            <a:ext cx="1643074" cy="2228850"/>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10" name="Прямоугольник 9"/>
          <p:cNvSpPr/>
          <p:nvPr/>
        </p:nvSpPr>
        <p:spPr>
          <a:xfrm>
            <a:off x="6786578" y="3214686"/>
            <a:ext cx="2000232" cy="1600438"/>
          </a:xfrm>
          <a:prstGeom prst="rect">
            <a:avLst/>
          </a:prstGeom>
        </p:spPr>
        <p:txBody>
          <a:bodyPr wrap="square">
            <a:spAutoFit/>
          </a:bodyPr>
          <a:lstStyle/>
          <a:p>
            <a:pPr algn="ctr"/>
            <a:r>
              <a:rPr lang="ru-RU" sz="1400" dirty="0" smtClean="0"/>
              <a:t>Кочубей Григорий Ионович. 24 года работал секретарем сельского Совета, участник Великой Отечественной войны</a:t>
            </a:r>
            <a:endParaRPr lang="ru-RU"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flipV="1">
            <a:off x="457200" y="1428736"/>
            <a:ext cx="1328718" cy="95264"/>
          </a:xfrm>
        </p:spPr>
        <p:txBody>
          <a:bodyPr>
            <a:normAutofit fontScale="25000" lnSpcReduction="20000"/>
          </a:bodyPr>
          <a:lstStyle/>
          <a:p>
            <a:endParaRPr lang="ru-RU" dirty="0"/>
          </a:p>
        </p:txBody>
      </p:sp>
      <p:sp>
        <p:nvSpPr>
          <p:cNvPr id="3" name="Заголовок 2"/>
          <p:cNvSpPr>
            <a:spLocks noGrp="1"/>
          </p:cNvSpPr>
          <p:nvPr>
            <p:ph type="title"/>
          </p:nvPr>
        </p:nvSpPr>
        <p:spPr>
          <a:xfrm>
            <a:off x="1000100" y="1071546"/>
            <a:ext cx="785818" cy="1219200"/>
          </a:xfrm>
        </p:spPr>
        <p:txBody>
          <a:bodyPr>
            <a:normAutofit/>
          </a:bodyPr>
          <a:lstStyle/>
          <a:p>
            <a:endParaRPr lang="ru-RU" sz="1400" dirty="0"/>
          </a:p>
        </p:txBody>
      </p:sp>
      <p:pic>
        <p:nvPicPr>
          <p:cNvPr id="4099" name="Picture 3"/>
          <p:cNvPicPr>
            <a:picLocks noChangeAspect="1" noChangeArrowheads="1"/>
          </p:cNvPicPr>
          <p:nvPr/>
        </p:nvPicPr>
        <p:blipFill>
          <a:blip r:embed="rId2"/>
          <a:srcRect/>
          <a:stretch>
            <a:fillRect/>
          </a:stretch>
        </p:blipFill>
        <p:spPr bwMode="auto">
          <a:xfrm>
            <a:off x="357158" y="3429000"/>
            <a:ext cx="2000264" cy="3286148"/>
          </a:xfrm>
          <a:prstGeom prst="rect">
            <a:avLst/>
          </a:prstGeom>
          <a:ln>
            <a:headEnd/>
            <a:tailEnd/>
          </a:ln>
        </p:spPr>
        <p:style>
          <a:lnRef idx="1">
            <a:schemeClr val="accent3"/>
          </a:lnRef>
          <a:fillRef idx="2">
            <a:schemeClr val="accent3"/>
          </a:fillRef>
          <a:effectRef idx="1">
            <a:schemeClr val="accent3"/>
          </a:effectRef>
          <a:fontRef idx="minor">
            <a:schemeClr val="dk1"/>
          </a:fontRef>
        </p:style>
      </p:pic>
      <p:sp>
        <p:nvSpPr>
          <p:cNvPr id="6" name="Прямоугольник 5"/>
          <p:cNvSpPr/>
          <p:nvPr/>
        </p:nvSpPr>
        <p:spPr>
          <a:xfrm>
            <a:off x="2357422" y="3857628"/>
            <a:ext cx="615553" cy="2523484"/>
          </a:xfrm>
          <a:prstGeom prst="rect">
            <a:avLst/>
          </a:prstGeom>
        </p:spPr>
        <p:txBody>
          <a:bodyPr vert="vert270" wrap="square">
            <a:spAutoFit/>
          </a:bodyPr>
          <a:lstStyle/>
          <a:p>
            <a:pPr algn="ctr"/>
            <a:r>
              <a:rPr lang="ru-RU" sz="1400" dirty="0" smtClean="0"/>
              <a:t>Районная газета "Заря" № 38 </a:t>
            </a:r>
          </a:p>
          <a:p>
            <a:pPr algn="ctr"/>
            <a:r>
              <a:rPr lang="ru-RU" sz="1400" dirty="0" smtClean="0"/>
              <a:t>от 26 сентября 2014 г.</a:t>
            </a:r>
            <a:endParaRPr lang="ru-RU" sz="1400" dirty="0"/>
          </a:p>
        </p:txBody>
      </p:sp>
      <p:pic>
        <p:nvPicPr>
          <p:cNvPr id="3073" name="Picture 1"/>
          <p:cNvPicPr>
            <a:picLocks noChangeAspect="1" noChangeArrowheads="1"/>
          </p:cNvPicPr>
          <p:nvPr/>
        </p:nvPicPr>
        <p:blipFill>
          <a:blip r:embed="rId3"/>
          <a:srcRect/>
          <a:stretch>
            <a:fillRect/>
          </a:stretch>
        </p:blipFill>
        <p:spPr bwMode="auto">
          <a:xfrm>
            <a:off x="3643306" y="1214422"/>
            <a:ext cx="3822700" cy="3184545"/>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8" name="Прямоугольник 7"/>
          <p:cNvSpPr/>
          <p:nvPr/>
        </p:nvSpPr>
        <p:spPr>
          <a:xfrm>
            <a:off x="4143372" y="4572008"/>
            <a:ext cx="3214710" cy="523220"/>
          </a:xfrm>
          <a:prstGeom prst="rect">
            <a:avLst/>
          </a:prstGeom>
        </p:spPr>
        <p:txBody>
          <a:bodyPr vert="horz" wrap="square">
            <a:spAutoFit/>
          </a:bodyPr>
          <a:lstStyle/>
          <a:p>
            <a:pPr algn="ctr"/>
            <a:r>
              <a:rPr lang="ru-RU" sz="1400" dirty="0" smtClean="0"/>
              <a:t>Районная газета "Заря" № 31 </a:t>
            </a:r>
          </a:p>
          <a:p>
            <a:pPr algn="ctr"/>
            <a:r>
              <a:rPr lang="ru-RU" sz="1400" dirty="0" smtClean="0"/>
              <a:t>от 2 августа 2013 г.</a:t>
            </a:r>
            <a:endParaRPr lang="ru-RU" sz="1400" dirty="0"/>
          </a:p>
        </p:txBody>
      </p:sp>
      <p:pic>
        <p:nvPicPr>
          <p:cNvPr id="4098" name="Picture 2"/>
          <p:cNvPicPr>
            <a:picLocks noChangeAspect="1" noChangeArrowheads="1"/>
          </p:cNvPicPr>
          <p:nvPr/>
        </p:nvPicPr>
        <p:blipFill>
          <a:blip r:embed="rId4"/>
          <a:srcRect/>
          <a:stretch>
            <a:fillRect/>
          </a:stretch>
        </p:blipFill>
        <p:spPr bwMode="auto">
          <a:xfrm>
            <a:off x="857224" y="214290"/>
            <a:ext cx="2000264" cy="3214710"/>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3074" name="Picture 2"/>
          <p:cNvPicPr>
            <a:picLocks noChangeAspect="1" noChangeArrowheads="1"/>
          </p:cNvPicPr>
          <p:nvPr/>
        </p:nvPicPr>
        <p:blipFill>
          <a:blip r:embed="rId5" cstate="print"/>
          <a:srcRect/>
          <a:stretch>
            <a:fillRect/>
          </a:stretch>
        </p:blipFill>
        <p:spPr bwMode="auto">
          <a:xfrm>
            <a:off x="7715272" y="785794"/>
            <a:ext cx="1214446" cy="1714512"/>
          </a:xfrm>
          <a:prstGeom prst="rect">
            <a:avLst/>
          </a:prstGeom>
          <a:ln>
            <a:headEnd/>
            <a:tailEnd/>
          </a:ln>
        </p:spPr>
        <p:style>
          <a:lnRef idx="3">
            <a:schemeClr val="lt1"/>
          </a:lnRef>
          <a:fillRef idx="1">
            <a:schemeClr val="accent4"/>
          </a:fillRef>
          <a:effectRef idx="1">
            <a:schemeClr val="accent4"/>
          </a:effectRef>
          <a:fontRef idx="minor">
            <a:schemeClr val="lt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714744" y="1142984"/>
            <a:ext cx="4000528" cy="1562088"/>
          </a:xfrm>
        </p:spPr>
        <p:txBody>
          <a:bodyPr/>
          <a:lstStyle/>
          <a:p>
            <a:endParaRPr lang="ru-RU" dirty="0"/>
          </a:p>
        </p:txBody>
      </p:sp>
      <p:pic>
        <p:nvPicPr>
          <p:cNvPr id="4" name="Picture 6"/>
          <p:cNvPicPr>
            <a:picLocks noGrp="1" noChangeAspect="1" noChangeArrowheads="1"/>
          </p:cNvPicPr>
          <p:nvPr>
            <p:ph idx="1"/>
          </p:nvPr>
        </p:nvPicPr>
        <p:blipFill>
          <a:blip r:embed="rId2"/>
          <a:srcRect/>
          <a:stretch>
            <a:fillRect/>
          </a:stretch>
        </p:blipFill>
        <p:spPr bwMode="auto">
          <a:xfrm>
            <a:off x="4786314" y="214290"/>
            <a:ext cx="2143140" cy="4643438"/>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5" name="Picture 5"/>
          <p:cNvPicPr>
            <a:picLocks noChangeAspect="1" noChangeArrowheads="1"/>
          </p:cNvPicPr>
          <p:nvPr/>
        </p:nvPicPr>
        <p:blipFill>
          <a:blip r:embed="rId3"/>
          <a:srcRect/>
          <a:stretch>
            <a:fillRect/>
          </a:stretch>
        </p:blipFill>
        <p:spPr bwMode="auto">
          <a:xfrm>
            <a:off x="2928926" y="1928802"/>
            <a:ext cx="1804987" cy="4664075"/>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6" name="Picture 4"/>
          <p:cNvPicPr>
            <a:picLocks noChangeAspect="1" noChangeArrowheads="1"/>
          </p:cNvPicPr>
          <p:nvPr/>
        </p:nvPicPr>
        <p:blipFill>
          <a:blip r:embed="rId4"/>
          <a:srcRect/>
          <a:stretch>
            <a:fillRect/>
          </a:stretch>
        </p:blipFill>
        <p:spPr bwMode="auto">
          <a:xfrm>
            <a:off x="3000364" y="214290"/>
            <a:ext cx="1714512" cy="1643074"/>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7" name="Picture 3"/>
          <p:cNvPicPr>
            <a:picLocks noChangeAspect="1" noChangeArrowheads="1"/>
          </p:cNvPicPr>
          <p:nvPr/>
        </p:nvPicPr>
        <p:blipFill>
          <a:blip r:embed="rId5"/>
          <a:srcRect/>
          <a:stretch>
            <a:fillRect/>
          </a:stretch>
        </p:blipFill>
        <p:spPr bwMode="auto">
          <a:xfrm>
            <a:off x="285720" y="214290"/>
            <a:ext cx="2571768" cy="2000264"/>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8" name="Прямоугольник 7"/>
          <p:cNvSpPr/>
          <p:nvPr/>
        </p:nvSpPr>
        <p:spPr>
          <a:xfrm>
            <a:off x="4143372" y="4929198"/>
            <a:ext cx="3429024" cy="523220"/>
          </a:xfrm>
          <a:prstGeom prst="rect">
            <a:avLst/>
          </a:prstGeom>
        </p:spPr>
        <p:txBody>
          <a:bodyPr wrap="square">
            <a:spAutoFit/>
          </a:bodyPr>
          <a:lstStyle/>
          <a:p>
            <a:pPr algn="ctr"/>
            <a:r>
              <a:rPr lang="ru-RU" sz="1400" dirty="0" smtClean="0"/>
              <a:t>Районная газета "Заря" № 39 </a:t>
            </a:r>
          </a:p>
          <a:p>
            <a:pPr algn="ctr"/>
            <a:r>
              <a:rPr lang="ru-RU" sz="1400" dirty="0" smtClean="0"/>
              <a:t>от 3 октября 2014 г.</a:t>
            </a:r>
            <a:endParaRPr lang="ru-RU" sz="1400" dirty="0"/>
          </a:p>
        </p:txBody>
      </p:sp>
      <p:pic>
        <p:nvPicPr>
          <p:cNvPr id="1026" name="Picture 2"/>
          <p:cNvPicPr>
            <a:picLocks noChangeAspect="1" noChangeArrowheads="1"/>
          </p:cNvPicPr>
          <p:nvPr/>
        </p:nvPicPr>
        <p:blipFill>
          <a:blip r:embed="rId6"/>
          <a:srcRect/>
          <a:stretch>
            <a:fillRect/>
          </a:stretch>
        </p:blipFill>
        <p:spPr bwMode="auto">
          <a:xfrm>
            <a:off x="500034" y="2643182"/>
            <a:ext cx="2000264" cy="2786062"/>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1027" name="Picture 3"/>
          <p:cNvPicPr>
            <a:picLocks noChangeAspect="1" noChangeArrowheads="1"/>
          </p:cNvPicPr>
          <p:nvPr/>
        </p:nvPicPr>
        <p:blipFill>
          <a:blip r:embed="rId7"/>
          <a:srcRect/>
          <a:stretch>
            <a:fillRect/>
          </a:stretch>
        </p:blipFill>
        <p:spPr bwMode="auto">
          <a:xfrm>
            <a:off x="7072330" y="285728"/>
            <a:ext cx="1928826" cy="2643206"/>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10" name="Прямоугольник 9"/>
          <p:cNvSpPr/>
          <p:nvPr/>
        </p:nvSpPr>
        <p:spPr>
          <a:xfrm>
            <a:off x="7072330" y="3143248"/>
            <a:ext cx="1857388" cy="523220"/>
          </a:xfrm>
          <a:prstGeom prst="rect">
            <a:avLst/>
          </a:prstGeom>
        </p:spPr>
        <p:txBody>
          <a:bodyPr wrap="square">
            <a:spAutoFit/>
          </a:bodyPr>
          <a:lstStyle/>
          <a:p>
            <a:pPr algn="ctr"/>
            <a:r>
              <a:rPr lang="ru-RU" sz="1400" dirty="0" smtClean="0"/>
              <a:t>Шумаков </a:t>
            </a:r>
          </a:p>
          <a:p>
            <a:pPr algn="ctr"/>
            <a:r>
              <a:rPr lang="ru-RU" sz="1400" dirty="0" smtClean="0"/>
              <a:t>Тихон Петрович</a:t>
            </a:r>
          </a:p>
        </p:txBody>
      </p:sp>
      <p:sp>
        <p:nvSpPr>
          <p:cNvPr id="11" name="Прямоугольник 10"/>
          <p:cNvSpPr/>
          <p:nvPr/>
        </p:nvSpPr>
        <p:spPr>
          <a:xfrm>
            <a:off x="571472" y="5572140"/>
            <a:ext cx="1857388" cy="523220"/>
          </a:xfrm>
          <a:prstGeom prst="rect">
            <a:avLst/>
          </a:prstGeom>
        </p:spPr>
        <p:txBody>
          <a:bodyPr wrap="square">
            <a:spAutoFit/>
          </a:bodyPr>
          <a:lstStyle/>
          <a:p>
            <a:pPr algn="ctr"/>
            <a:r>
              <a:rPr lang="ru-RU" sz="1400" dirty="0" err="1" smtClean="0"/>
              <a:t>Момот</a:t>
            </a:r>
            <a:endParaRPr lang="ru-RU" sz="1400" dirty="0" smtClean="0"/>
          </a:p>
          <a:p>
            <a:pPr algn="ctr"/>
            <a:r>
              <a:rPr lang="ru-RU" sz="1400" dirty="0" smtClean="0"/>
              <a:t>Степан Дмитриевич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000892" y="1357298"/>
            <a:ext cx="1357322" cy="1571636"/>
          </a:xfrm>
        </p:spPr>
        <p:txBody>
          <a:bodyPr>
            <a:normAutofit/>
          </a:bodyPr>
          <a:lstStyle/>
          <a:p>
            <a:endParaRPr lang="ru-RU" dirty="0"/>
          </a:p>
        </p:txBody>
      </p:sp>
      <p:sp>
        <p:nvSpPr>
          <p:cNvPr id="3" name="Заголовок 2"/>
          <p:cNvSpPr>
            <a:spLocks noGrp="1"/>
          </p:cNvSpPr>
          <p:nvPr>
            <p:ph type="title"/>
          </p:nvPr>
        </p:nvSpPr>
        <p:spPr>
          <a:xfrm flipV="1">
            <a:off x="357158" y="1000108"/>
            <a:ext cx="2686040" cy="45719"/>
          </a:xfrm>
        </p:spPr>
        <p:txBody>
          <a:bodyPr>
            <a:normAutofit fontScale="90000"/>
          </a:bodyPr>
          <a:lstStyle/>
          <a:p>
            <a:endParaRPr lang="ru-RU" sz="1400" dirty="0"/>
          </a:p>
        </p:txBody>
      </p:sp>
      <p:pic>
        <p:nvPicPr>
          <p:cNvPr id="6146" name="Picture 2"/>
          <p:cNvPicPr>
            <a:picLocks noChangeAspect="1" noChangeArrowheads="1"/>
          </p:cNvPicPr>
          <p:nvPr/>
        </p:nvPicPr>
        <p:blipFill>
          <a:blip r:embed="rId2"/>
          <a:srcRect/>
          <a:stretch>
            <a:fillRect/>
          </a:stretch>
        </p:blipFill>
        <p:spPr bwMode="auto">
          <a:xfrm>
            <a:off x="214282" y="142852"/>
            <a:ext cx="5211762" cy="3859212"/>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6147" name="Picture 3"/>
          <p:cNvPicPr>
            <a:picLocks noChangeAspect="1" noChangeArrowheads="1"/>
          </p:cNvPicPr>
          <p:nvPr/>
        </p:nvPicPr>
        <p:blipFill>
          <a:blip r:embed="rId3"/>
          <a:srcRect/>
          <a:stretch>
            <a:fillRect/>
          </a:stretch>
        </p:blipFill>
        <p:spPr bwMode="auto">
          <a:xfrm>
            <a:off x="5929322" y="357166"/>
            <a:ext cx="2786082" cy="3071834"/>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6" name="Прямоугольник 5"/>
          <p:cNvSpPr/>
          <p:nvPr/>
        </p:nvSpPr>
        <p:spPr>
          <a:xfrm>
            <a:off x="142844" y="4000504"/>
            <a:ext cx="5572164" cy="2677656"/>
          </a:xfrm>
          <a:prstGeom prst="rect">
            <a:avLst/>
          </a:prstGeom>
        </p:spPr>
        <p:txBody>
          <a:bodyPr wrap="square">
            <a:spAutoFit/>
          </a:bodyPr>
          <a:lstStyle/>
          <a:p>
            <a:pPr algn="just"/>
            <a:r>
              <a:rPr lang="ru-RU" sz="1200" dirty="0" smtClean="0"/>
              <a:t>Участники Великой Отечественной войны, проживающие на территории Ольгинского сельского поселения. На снимке: </a:t>
            </a:r>
          </a:p>
          <a:p>
            <a:pPr algn="just"/>
            <a:r>
              <a:rPr lang="ru-RU" sz="1200" dirty="0" smtClean="0"/>
              <a:t>1 ряд (слева направо):  </a:t>
            </a:r>
            <a:r>
              <a:rPr lang="ru-RU" sz="1200" dirty="0" err="1" smtClean="0"/>
              <a:t>Кумпан</a:t>
            </a:r>
            <a:r>
              <a:rPr lang="ru-RU" sz="1200" dirty="0" smtClean="0"/>
              <a:t> Сергей Павлович, </a:t>
            </a:r>
            <a:r>
              <a:rPr lang="ru-RU" sz="1200" dirty="0" err="1" smtClean="0"/>
              <a:t>Погарский</a:t>
            </a:r>
            <a:r>
              <a:rPr lang="ru-RU" sz="1200" dirty="0" smtClean="0"/>
              <a:t> Федор </a:t>
            </a:r>
            <a:r>
              <a:rPr lang="ru-RU" sz="1200" dirty="0" err="1" smtClean="0"/>
              <a:t>Парфирьевич</a:t>
            </a:r>
            <a:r>
              <a:rPr lang="ru-RU" sz="1200" dirty="0" smtClean="0"/>
              <a:t>, </a:t>
            </a:r>
            <a:r>
              <a:rPr lang="ru-RU" sz="1200" dirty="0" err="1" smtClean="0"/>
              <a:t>Пляшко</a:t>
            </a:r>
            <a:r>
              <a:rPr lang="ru-RU" sz="1200" dirty="0" smtClean="0"/>
              <a:t> Иван </a:t>
            </a:r>
            <a:r>
              <a:rPr lang="ru-RU" sz="1200" dirty="0" err="1" smtClean="0"/>
              <a:t>Фадеевич</a:t>
            </a:r>
            <a:r>
              <a:rPr lang="ru-RU" sz="1200" dirty="0" smtClean="0"/>
              <a:t>, </a:t>
            </a:r>
            <a:r>
              <a:rPr lang="ru-RU" sz="1200" dirty="0" err="1" smtClean="0"/>
              <a:t>Даркина</a:t>
            </a:r>
            <a:r>
              <a:rPr lang="ru-RU" sz="1200" dirty="0" smtClean="0"/>
              <a:t> Вера Михайловна - блокадница, </a:t>
            </a:r>
            <a:r>
              <a:rPr lang="ru-RU" sz="1200" dirty="0" err="1" smtClean="0"/>
              <a:t>Лупий</a:t>
            </a:r>
            <a:r>
              <a:rPr lang="ru-RU" sz="1200" dirty="0" smtClean="0"/>
              <a:t> Иван </a:t>
            </a:r>
            <a:r>
              <a:rPr lang="ru-RU" sz="1200" dirty="0" err="1" smtClean="0"/>
              <a:t>Помпеевич</a:t>
            </a:r>
            <a:r>
              <a:rPr lang="ru-RU" sz="1200" dirty="0" smtClean="0"/>
              <a:t>.</a:t>
            </a:r>
          </a:p>
          <a:p>
            <a:pPr algn="just"/>
            <a:r>
              <a:rPr lang="ru-RU" sz="1200" dirty="0" smtClean="0"/>
              <a:t>2 ряд (слева направо): </a:t>
            </a:r>
            <a:r>
              <a:rPr lang="ru-RU" sz="1200" dirty="0" err="1" smtClean="0"/>
              <a:t>Карепов</a:t>
            </a:r>
            <a:r>
              <a:rPr lang="ru-RU" sz="1200" dirty="0" smtClean="0"/>
              <a:t> Аркадий Павлович, </a:t>
            </a:r>
            <a:r>
              <a:rPr lang="ru-RU" sz="1200" dirty="0" err="1" smtClean="0"/>
              <a:t>Босенко</a:t>
            </a:r>
            <a:r>
              <a:rPr lang="ru-RU" sz="1200" dirty="0" smtClean="0"/>
              <a:t> Иван Яковлевич, Нечаев </a:t>
            </a:r>
            <a:r>
              <a:rPr lang="ru-RU" sz="1200" dirty="0" err="1" smtClean="0"/>
              <a:t>Сеогей</a:t>
            </a:r>
            <a:r>
              <a:rPr lang="ru-RU" sz="1200" dirty="0" smtClean="0"/>
              <a:t> Григорьевич, </a:t>
            </a:r>
            <a:r>
              <a:rPr lang="ru-RU" sz="1200" dirty="0" err="1" smtClean="0"/>
              <a:t>Опрышко</a:t>
            </a:r>
            <a:r>
              <a:rPr lang="ru-RU" sz="1200" dirty="0" smtClean="0"/>
              <a:t> Василий Ефимович, </a:t>
            </a:r>
            <a:r>
              <a:rPr lang="ru-RU" sz="1200" dirty="0" err="1" smtClean="0"/>
              <a:t>Драгуновский</a:t>
            </a:r>
            <a:r>
              <a:rPr lang="ru-RU" sz="1200" dirty="0" smtClean="0"/>
              <a:t> Иван Трофимович, </a:t>
            </a:r>
            <a:r>
              <a:rPr lang="ru-RU" sz="1200" dirty="0" err="1" smtClean="0"/>
              <a:t>Свириденко</a:t>
            </a:r>
            <a:r>
              <a:rPr lang="ru-RU" sz="1200" dirty="0" smtClean="0"/>
              <a:t> Степан Иванович, Прибыток Алексей Тимофеевич, </a:t>
            </a:r>
            <a:r>
              <a:rPr lang="ru-RU" sz="1200" dirty="0" err="1" smtClean="0"/>
              <a:t>Михно</a:t>
            </a:r>
            <a:r>
              <a:rPr lang="ru-RU" sz="1200" dirty="0" smtClean="0"/>
              <a:t> Илья Акимович</a:t>
            </a:r>
          </a:p>
          <a:p>
            <a:pPr algn="just"/>
            <a:r>
              <a:rPr lang="ru-RU" sz="1200" dirty="0" smtClean="0"/>
              <a:t>3 ряд (слева направо): </a:t>
            </a:r>
            <a:r>
              <a:rPr lang="ru-RU" sz="1200" dirty="0" err="1" smtClean="0"/>
              <a:t>Утлова</a:t>
            </a:r>
            <a:r>
              <a:rPr lang="ru-RU" sz="1200" dirty="0" smtClean="0"/>
              <a:t> Галина Михайловна - директор Дома культуры, Свинарев Николай Павлович, Попов Михаил Владимирович - военный комиссар района, </a:t>
            </a:r>
            <a:r>
              <a:rPr lang="ru-RU" sz="1200" dirty="0" err="1" smtClean="0"/>
              <a:t>Куделя</a:t>
            </a:r>
            <a:r>
              <a:rPr lang="ru-RU" sz="1200" dirty="0" smtClean="0"/>
              <a:t> Василий Максимович, Мороз Виталий Алексеевич - глава администрации.</a:t>
            </a:r>
          </a:p>
          <a:p>
            <a:pPr algn="just"/>
            <a:r>
              <a:rPr lang="ru-RU" sz="1200" dirty="0" smtClean="0"/>
              <a:t>7 мая 2000 г., фото Н.Белодед</a:t>
            </a:r>
          </a:p>
        </p:txBody>
      </p:sp>
      <p:sp>
        <p:nvSpPr>
          <p:cNvPr id="2049" name="Rectangle 1"/>
          <p:cNvSpPr>
            <a:spLocks noChangeArrowheads="1"/>
          </p:cNvSpPr>
          <p:nvPr/>
        </p:nvSpPr>
        <p:spPr bwMode="auto">
          <a:xfrm>
            <a:off x="5572100" y="3500438"/>
            <a:ext cx="35719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Памятник воинам - землякам, погибшим на фронтах ВОВ.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Открыли в с. Ольгино 9 мая 1967 года</a:t>
            </a:r>
            <a:endParaRPr kumimoji="0" lang="ru-RU" sz="1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1538" y="857232"/>
            <a:ext cx="1357322" cy="2428892"/>
          </a:xfrm>
        </p:spPr>
        <p:txBody>
          <a:bodyPr/>
          <a:lstStyle/>
          <a:p>
            <a:endParaRPr lang="ru-RU" dirty="0"/>
          </a:p>
        </p:txBody>
      </p:sp>
      <p:pic>
        <p:nvPicPr>
          <p:cNvPr id="1029" name="Picture 5"/>
          <p:cNvPicPr>
            <a:picLocks noGrp="1" noChangeAspect="1" noChangeArrowheads="1"/>
          </p:cNvPicPr>
          <p:nvPr>
            <p:ph idx="1"/>
          </p:nvPr>
        </p:nvPicPr>
        <p:blipFill>
          <a:blip r:embed="rId3"/>
          <a:srcRect/>
          <a:stretch>
            <a:fillRect/>
          </a:stretch>
        </p:blipFill>
        <p:spPr bwMode="auto">
          <a:xfrm>
            <a:off x="642910" y="214290"/>
            <a:ext cx="2080264" cy="3099822"/>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1030" name="Rectangle 6"/>
          <p:cNvSpPr>
            <a:spLocks noChangeArrowheads="1"/>
          </p:cNvSpPr>
          <p:nvPr/>
        </p:nvSpPr>
        <p:spPr bwMode="auto">
          <a:xfrm>
            <a:off x="2500298" y="714356"/>
            <a:ext cx="257176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Тимченко Варвара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Прокофьевна</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директор школы (1944-1953 гг.)</a:t>
            </a:r>
            <a:endParaRPr kumimoji="0" lang="ru-RU" sz="1400" b="0" i="0" u="none" strike="noStrike" cap="none" normalizeH="0" baseline="0" dirty="0" smtClean="0">
              <a:ln>
                <a:noFill/>
              </a:ln>
              <a:solidFill>
                <a:schemeClr val="tx1"/>
              </a:solidFill>
              <a:effectLst/>
              <a:cs typeface="Arial" pitchFamily="34" charset="0"/>
            </a:endParaRPr>
          </a:p>
        </p:txBody>
      </p:sp>
      <p:pic>
        <p:nvPicPr>
          <p:cNvPr id="1031" name="Picture 7"/>
          <p:cNvPicPr>
            <a:picLocks noChangeAspect="1" noChangeArrowheads="1"/>
          </p:cNvPicPr>
          <p:nvPr/>
        </p:nvPicPr>
        <p:blipFill>
          <a:blip r:embed="rId4"/>
          <a:srcRect/>
          <a:stretch>
            <a:fillRect/>
          </a:stretch>
        </p:blipFill>
        <p:spPr bwMode="auto">
          <a:xfrm>
            <a:off x="5143504" y="500042"/>
            <a:ext cx="3406775" cy="2203450"/>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1032" name="Picture 8"/>
          <p:cNvPicPr>
            <a:picLocks noChangeAspect="1" noChangeArrowheads="1"/>
          </p:cNvPicPr>
          <p:nvPr/>
        </p:nvPicPr>
        <p:blipFill>
          <a:blip r:embed="rId5"/>
          <a:srcRect/>
          <a:stretch>
            <a:fillRect/>
          </a:stretch>
        </p:blipFill>
        <p:spPr bwMode="auto">
          <a:xfrm>
            <a:off x="928662" y="3857628"/>
            <a:ext cx="1770062" cy="2757487"/>
          </a:xfrm>
          <a:prstGeom prst="rect">
            <a:avLst/>
          </a:prstGeom>
          <a:ln>
            <a:headEnd/>
            <a:tailEnd/>
          </a:ln>
        </p:spPr>
        <p:style>
          <a:lnRef idx="3">
            <a:schemeClr val="lt1"/>
          </a:lnRef>
          <a:fillRef idx="1">
            <a:schemeClr val="accent4"/>
          </a:fillRef>
          <a:effectRef idx="1">
            <a:schemeClr val="accent4"/>
          </a:effectRef>
          <a:fontRef idx="minor">
            <a:schemeClr val="lt1"/>
          </a:fontRef>
        </p:style>
      </p:pic>
      <p:pic>
        <p:nvPicPr>
          <p:cNvPr id="1033" name="Picture 9"/>
          <p:cNvPicPr>
            <a:picLocks noChangeAspect="1" noChangeArrowheads="1"/>
          </p:cNvPicPr>
          <p:nvPr/>
        </p:nvPicPr>
        <p:blipFill>
          <a:blip r:embed="rId6"/>
          <a:srcRect/>
          <a:stretch>
            <a:fillRect/>
          </a:stretch>
        </p:blipFill>
        <p:spPr bwMode="auto">
          <a:xfrm>
            <a:off x="4929190" y="3857628"/>
            <a:ext cx="1778000" cy="2679700"/>
          </a:xfrm>
          <a:prstGeom prst="rect">
            <a:avLst/>
          </a:prstGeom>
          <a:ln>
            <a:headEnd/>
            <a:tailEnd/>
          </a:ln>
        </p:spPr>
        <p:style>
          <a:lnRef idx="3">
            <a:schemeClr val="lt1"/>
          </a:lnRef>
          <a:fillRef idx="1">
            <a:schemeClr val="accent4"/>
          </a:fillRef>
          <a:effectRef idx="1">
            <a:schemeClr val="accent4"/>
          </a:effectRef>
          <a:fontRef idx="minor">
            <a:schemeClr val="lt1"/>
          </a:fontRef>
        </p:style>
      </p:pic>
      <p:sp>
        <p:nvSpPr>
          <p:cNvPr id="15" name="Прямоугольник 14"/>
          <p:cNvSpPr/>
          <p:nvPr/>
        </p:nvSpPr>
        <p:spPr>
          <a:xfrm>
            <a:off x="4572000" y="2857496"/>
            <a:ext cx="4572000" cy="523220"/>
          </a:xfrm>
          <a:prstGeom prst="rect">
            <a:avLst/>
          </a:prstGeom>
        </p:spPr>
        <p:txBody>
          <a:bodyPr>
            <a:spAutoFit/>
          </a:bodyPr>
          <a:lstStyle/>
          <a:p>
            <a:pPr lvl="0" algn="ctr" fontAlgn="base">
              <a:spcBef>
                <a:spcPct val="0"/>
              </a:spcBef>
              <a:spcAft>
                <a:spcPct val="0"/>
              </a:spcAft>
            </a:pPr>
            <a:r>
              <a:rPr lang="ru-RU" sz="1400" dirty="0" smtClean="0">
                <a:ea typeface="Times New Roman" pitchFamily="18" charset="0"/>
                <a:cs typeface="Arial" pitchFamily="34" charset="0"/>
              </a:rPr>
              <a:t>Белугина Н.А., учитель математики, отличник народного просвещения</a:t>
            </a:r>
            <a:endParaRPr lang="ru-RU" sz="1400" dirty="0" smtClean="0">
              <a:cs typeface="Arial" pitchFamily="34" charset="0"/>
            </a:endParaRPr>
          </a:p>
        </p:txBody>
      </p:sp>
      <p:sp>
        <p:nvSpPr>
          <p:cNvPr id="16" name="Прямоугольник 15"/>
          <p:cNvSpPr/>
          <p:nvPr/>
        </p:nvSpPr>
        <p:spPr>
          <a:xfrm>
            <a:off x="2500298" y="4071942"/>
            <a:ext cx="2500330" cy="954107"/>
          </a:xfrm>
          <a:prstGeom prst="rect">
            <a:avLst/>
          </a:prstGeom>
        </p:spPr>
        <p:txBody>
          <a:bodyPr wrap="square">
            <a:spAutoFit/>
          </a:bodyPr>
          <a:lstStyle/>
          <a:p>
            <a:pPr lvl="0" algn="ctr" fontAlgn="base">
              <a:spcBef>
                <a:spcPct val="0"/>
              </a:spcBef>
              <a:spcAft>
                <a:spcPct val="0"/>
              </a:spcAft>
            </a:pPr>
            <a:r>
              <a:rPr lang="ru-RU" sz="1400" dirty="0" smtClean="0">
                <a:ea typeface="Times New Roman" pitchFamily="18" charset="0"/>
                <a:cs typeface="Arial" pitchFamily="34" charset="0"/>
              </a:rPr>
              <a:t>Тимохина Татьяна Григорьевна, учитель, отличник народного образования</a:t>
            </a:r>
            <a:endParaRPr lang="ru-RU" sz="1400" dirty="0" smtClean="0">
              <a:cs typeface="Arial" pitchFamily="34" charset="0"/>
            </a:endParaRPr>
          </a:p>
        </p:txBody>
      </p:sp>
      <p:sp>
        <p:nvSpPr>
          <p:cNvPr id="17" name="Прямоугольник 16"/>
          <p:cNvSpPr/>
          <p:nvPr/>
        </p:nvSpPr>
        <p:spPr>
          <a:xfrm>
            <a:off x="6715140" y="4000504"/>
            <a:ext cx="2143140" cy="1169551"/>
          </a:xfrm>
          <a:prstGeom prst="rect">
            <a:avLst/>
          </a:prstGeom>
        </p:spPr>
        <p:txBody>
          <a:bodyPr wrap="square">
            <a:spAutoFit/>
          </a:bodyPr>
          <a:lstStyle/>
          <a:p>
            <a:pPr lvl="0" algn="ctr" fontAlgn="base">
              <a:spcBef>
                <a:spcPct val="0"/>
              </a:spcBef>
              <a:spcAft>
                <a:spcPct val="0"/>
              </a:spcAft>
            </a:pPr>
            <a:r>
              <a:rPr lang="ru-RU" sz="1400" dirty="0" err="1" smtClean="0">
                <a:ea typeface="Times New Roman" pitchFamily="18" charset="0"/>
                <a:cs typeface="Arial" pitchFamily="34" charset="0"/>
              </a:rPr>
              <a:t>Кузько</a:t>
            </a:r>
            <a:r>
              <a:rPr lang="ru-RU" sz="1400" dirty="0" smtClean="0">
                <a:ea typeface="Times New Roman" pitchFamily="18" charset="0"/>
                <a:cs typeface="Arial" pitchFamily="34" charset="0"/>
              </a:rPr>
              <a:t> (Волкова) Людмила Терентьевна, долгие годы работала учителем русского языка</a:t>
            </a:r>
            <a:endParaRPr lang="ru-RU" sz="1400" dirty="0" smtClean="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TotalTime>
  <Words>540</Words>
  <PresentationFormat>Экран (4:3)</PresentationFormat>
  <Paragraphs>49</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          </vt:lpstr>
      <vt:lpstr>      История  села  Ольгино  начинается  в  1896 году.  Первая партия переселенцев прибыла на  участок Чаныш, отведенный под застройку будущего села из Полтавской  губернии Пирятинского  уезда  Тепловской волости  села Крячковки.  По  предложению  землемера  поселок решили назвать именем  великой  княгини Ольги.   Массовое  заселение села продолжалось до 1901 года.    </vt:lpstr>
      <vt:lpstr>Первый  председатель колхоза (1930-1933 гг.) Мороз Павел  Денисович  с сыновьями (послевоенный снимок)</vt:lpstr>
      <vt:lpstr>Кумпан Валентина Павловна – телятница  совхоза «Ольгинский», награждена орденом Ленина, 1986 год, фото Ю. Никитина</vt:lpstr>
      <vt:lpstr>Слайд 5</vt:lpstr>
      <vt:lpstr>Слайд 6</vt:lpstr>
      <vt:lpstr>Слайд 7</vt:lpstr>
      <vt:lpstr>Слайд 8</vt:lpstr>
      <vt:lpstr>Слайд 9</vt:lpstr>
      <vt:lpstr> </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Танюша</cp:lastModifiedBy>
  <cp:revision>91</cp:revision>
  <dcterms:created xsi:type="dcterms:W3CDTF">2021-04-07T08:56:26Z</dcterms:created>
  <dcterms:modified xsi:type="dcterms:W3CDTF">2021-04-16T06:56:56Z</dcterms:modified>
</cp:coreProperties>
</file>