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804"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Lst>
  <p:sldSz cx="9144000" cy="6858000" type="screen4x3"/>
  <p:notesSz cx="6858000" cy="9144000"/>
  <p:custDataLst>
    <p:tags r:id="rId1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p:scale>
          <a:sx n="91" d="100"/>
          <a:sy n="91" d="100"/>
        </p:scale>
        <p:origin x="-480"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tags" Target="tags/tag1.xml" /><Relationship Id="rId2" Type="http://schemas.openxmlformats.org/officeDocument/2006/relationships/notesMaster" Target="notesMasters/notesMaster1.xml" /><Relationship Id="rId20" Type="http://schemas.openxmlformats.org/officeDocument/2006/relationships/presProps" Target="presProps.xml" /><Relationship Id="rId21" Type="http://schemas.openxmlformats.org/officeDocument/2006/relationships/viewProps" Target="viewProps.xml" /><Relationship Id="rId22" Type="http://schemas.openxmlformats.org/officeDocument/2006/relationships/theme" Target="theme/theme1.xml" /><Relationship Id="rId23"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540D8-C8A9-4AEA-87E5-A7B8CD040C6B}" type="datetimeFigureOut">
              <a:rPr lang="ru-RU" smtClean="0"/>
              <a:t>02.07.2021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00ED0-9640-4CA6-AE4C-B16E11DDEC3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Пустой слайд">
    <p:spTree>
      <p:nvGrpSpPr>
        <p:cNvPr id="1" name=""/>
        <p:cNvGrpSpPr/>
        <p:nvPr/>
      </p:nvGrpSpPr>
      <p:grpSpPr>
        <a:xfrm>
          <a:off x="0" y="0"/>
          <a:ext cx="0" cy="0"/>
        </a:xfrm>
      </p:grpSpPr>
      <p:sp>
        <p:nvSpPr>
          <p:cNvPr id="2" name="Дата 1"/>
          <p:cNvSpPr>
            <a:spLocks noGrp="1"/>
          </p:cNvSpPr>
          <p:nvPr>
            <p:ph type="dt" sz="half" idx="10"/>
          </p:nvPr>
        </p:nvSpPr>
        <p:spPr/>
        <p:txBody>
          <a:bodyPr/>
          <a:lstStyle/>
          <a:p>
            <a:fld id="{5B106E36-FD25-4E2D-B0AA-010F637433A0}" type="datetimeFigureOut">
              <a:rPr lang="ru-RU" smtClean="0"/>
              <a:t>02.07.2021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3">
        <a:schemeClr val="bg1"/>
      </p:bgRef>
    </p:bg>
    <p:spTree>
      <p:nvGrpSpPr>
        <p:cNvPr id="1" name=""/>
        <p:cNvGrpSpPr/>
        <p:nvPr/>
      </p:nvGrpSpPr>
      <p:grpSpPr>
        <a:xfrm>
          <a:off x="0" y="0"/>
          <a: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t>02.07.2021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11" r:id="rId1"/>
  </p:sldLayoutIdLst>
  <p:transition/>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 Id="rId3" Type="http://schemas.openxmlformats.org/officeDocument/2006/relationships/image" Target="../media/image16.jpeg" /><Relationship Id="rId4"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jpeg" /><Relationship Id="rId3" Type="http://schemas.openxmlformats.org/officeDocument/2006/relationships/image" Target="../media/image18.jpeg" /><Relationship Id="rId4" Type="http://schemas.openxmlformats.org/officeDocument/2006/relationships/image" Target="../media/image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 Id="rId3" Type="http://schemas.openxmlformats.org/officeDocument/2006/relationships/image" Target="../media/image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0.jpeg" /><Relationship Id="rId3" Type="http://schemas.openxmlformats.org/officeDocument/2006/relationships/image" Target="../media/image21.jpeg" /><Relationship Id="rId4" Type="http://schemas.openxmlformats.org/officeDocument/2006/relationships/image" Target="../media/image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2.jpeg" /><Relationship Id="rId3" Type="http://schemas.openxmlformats.org/officeDocument/2006/relationships/image" Target="../media/image23.jpeg" /><Relationship Id="rId4" Type="http://schemas.openxmlformats.org/officeDocument/2006/relationships/image" Target="../media/image24.jpeg" /><Relationship Id="rId5" Type="http://schemas.openxmlformats.org/officeDocument/2006/relationships/image" Target="../media/image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5.jpeg" /><Relationship Id="rId3" Type="http://schemas.openxmlformats.org/officeDocument/2006/relationships/image" Target="../media/image26.jpeg" /><Relationship Id="rId4"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 Id="rId3"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 Id="rId3" Type="http://schemas.openxmlformats.org/officeDocument/2006/relationships/image" Target="../media/image7.jpeg" /><Relationship Id="rId4"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jpeg" /><Relationship Id="rId3" Type="http://schemas.openxmlformats.org/officeDocument/2006/relationships/image" Target="../media/image10.jpeg" /><Relationship Id="rId4" Type="http://schemas.openxmlformats.org/officeDocument/2006/relationships/image" Target="../media/image11.jpeg" /><Relationship Id="rId5" Type="http://schemas.openxmlformats.org/officeDocument/2006/relationships/image" Target="../media/image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 Id="rId3"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 Id="rId3"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jpeg" /><Relationship Id="rId3"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xfrm>
      </p:grpSpPr>
      <p:sp>
        <p:nvSpPr>
          <p:cNvPr id="2" name="Заголовок 1"/>
          <p:cNvSpPr>
            <a:spLocks noGrp="1"/>
          </p:cNvSpPr>
          <p:nvPr>
            <p:ph type="ctrTitle" idx="4294967295"/>
          </p:nvPr>
        </p:nvSpPr>
        <p:spPr>
          <a:xfrm>
            <a:off x="2214546" y="1071563"/>
            <a:ext cx="5500726" cy="1500187"/>
          </a:xfrm>
        </p:spPr>
        <p:txBody>
          <a:bodyPr>
            <a:normAutofit fontScale="90000"/>
          </a:bodyPr>
          <a:lstStyle/>
          <a:p>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b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br>
            <a:r>
              <a:rPr lang="ru-RU" sz="4000" spc="0" smtClean="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rPr>
              <a:t> </a:t>
            </a:r>
            <a:endParaRPr lang="ru-RU" sz="4000" spc="0">
              <a:ln w="18000">
                <a:solidFill>
                  <a:sysClr val="windowText" lastClr="000000"/>
                </a:solidFill>
                <a:prstDash val="solid"/>
                <a:miter lim="800000"/>
              </a:ln>
              <a:solidFill>
                <a:schemeClr val="accent5"/>
              </a:solidFill>
              <a:effectLst>
                <a:outerShdw blurRad="25500" dist="23000" dir="7020000" algn="tl">
                  <a:srgbClr val="000000">
                    <a:alpha val="50000"/>
                  </a:srgbClr>
                </a:outerShdw>
              </a:effectLst>
            </a:endParaRPr>
          </a:p>
        </p:txBody>
      </p:sp>
      <p:sp>
        <p:nvSpPr>
          <p:cNvPr id="6" name="Прямоугольник 5"/>
          <p:cNvSpPr/>
          <p:nvPr/>
        </p:nvSpPr>
        <p:spPr>
          <a:xfrm>
            <a:off x="1285852" y="428604"/>
            <a:ext cx="6786610" cy="5632311"/>
          </a:xfrm>
          <a:prstGeom prst="rect">
            <a:avLst/>
          </a:prstGeom>
        </p:spPr>
        <p:txBody>
          <a:bodyPr wrap="square">
            <a:spAutoFit/>
          </a:bodyPr>
          <a:lstStyle/>
          <a:p>
            <a:pPr algn="ctr"/>
            <a:r>
              <a:rPr lang="ru-RU" sz="2400" smtClean="0">
                <a:solidFill>
                  <a:schemeClr val="accent4">
                    <a:lumMod val="50000"/>
                  </a:schemeClr>
                </a:solidFill>
              </a:rPr>
              <a:t>ПАМЯТНИКИ ИСТОРИКО-КУЛЬТУРНОГО НАСЛЕДИЯ  ПОЛТАВСКОГО РАЙОНА</a:t>
            </a:r>
          </a:p>
          <a:p>
            <a:pPr algn="ctr"/>
            <a:endParaRPr lang="ru-RU" smtClean="0">
              <a:solidFill>
                <a:schemeClr val="accent4">
                  <a:lumMod val="75000"/>
                </a:schemeClr>
              </a:solidFill>
            </a:endParaRPr>
          </a:p>
          <a:p>
            <a:r>
              <a:rPr lang="ru-RU" sz="1400" i="1" smtClean="0"/>
              <a:t>                                        Мы приходим туда, где берёзы чуть шепчут листвою,</a:t>
            </a:r>
          </a:p>
          <a:p>
            <a:r>
              <a:rPr lang="ru-RU" sz="1400" i="1" smtClean="0"/>
              <a:t>                                        Где охапки цветов, где венки и…немного вины…</a:t>
            </a:r>
          </a:p>
          <a:p>
            <a:r>
              <a:rPr lang="ru-RU" sz="1400" i="1" smtClean="0"/>
              <a:t>                                        Там в граните и мраморе памятью нашей с тобою </a:t>
            </a:r>
          </a:p>
          <a:p>
            <a:r>
              <a:rPr lang="ru-RU" sz="1400" i="1" smtClean="0"/>
              <a:t>                                         На века сохраним имена не пришедших с войны.</a:t>
            </a:r>
          </a:p>
          <a:p>
            <a:endParaRPr lang="ru-RU" sz="1400" i="1" smtClean="0"/>
          </a:p>
          <a:p>
            <a:r>
              <a:rPr lang="ru-RU" sz="1400" i="1" smtClean="0"/>
              <a:t>                                                Нет в России земли, где бы русский солдат не сражался</a:t>
            </a:r>
          </a:p>
          <a:p>
            <a:r>
              <a:rPr lang="ru-RU" sz="1400" i="1" smtClean="0"/>
              <a:t>                                                За родной уголок, за семью и друзей умирал.</a:t>
            </a:r>
          </a:p>
          <a:p>
            <a:r>
              <a:rPr lang="ru-RU" sz="1400" i="1" smtClean="0"/>
              <a:t>                                                И не каждый из них после страшных боев возвращался,</a:t>
            </a:r>
          </a:p>
          <a:p>
            <a:r>
              <a:rPr lang="ru-RU" sz="1400" i="1" smtClean="0"/>
              <a:t>                                                Но в родимом краю обелисками памяти стал.</a:t>
            </a:r>
          </a:p>
          <a:p>
            <a:endParaRPr lang="ru-RU" sz="1400" i="1" smtClean="0"/>
          </a:p>
          <a:p>
            <a:r>
              <a:rPr lang="ru-RU" sz="1400" i="1" smtClean="0"/>
              <a:t>                                         Имена…Имена… Сколько вас на чужбине забытых,</a:t>
            </a:r>
          </a:p>
          <a:p>
            <a:r>
              <a:rPr lang="ru-RU" sz="1400" i="1" smtClean="0"/>
              <a:t>                                         Похороненных там, где настигла вас злая судьба.</a:t>
            </a:r>
          </a:p>
          <a:p>
            <a:r>
              <a:rPr lang="ru-RU" sz="1400" i="1" smtClean="0"/>
              <a:t>                                         Помолчите, потомки! И сердцем своим помяните</a:t>
            </a:r>
          </a:p>
          <a:p>
            <a:r>
              <a:rPr lang="ru-RU" sz="1400" i="1" smtClean="0"/>
              <a:t>                                         Тех, к могилам которых никто не придет никогда.</a:t>
            </a:r>
          </a:p>
          <a:p>
            <a:endParaRPr lang="ru-RU" sz="1400" i="1" smtClean="0"/>
          </a:p>
          <a:p>
            <a:r>
              <a:rPr lang="ru-RU" sz="1400" i="1" smtClean="0"/>
              <a:t>                                                Обелиски России! В них тайная сила сокрыта, </a:t>
            </a:r>
          </a:p>
          <a:p>
            <a:r>
              <a:rPr lang="ru-RU" sz="1400" i="1" smtClean="0"/>
              <a:t>                                                Что так тянет к себе стариков, и детей, и невест.</a:t>
            </a:r>
          </a:p>
          <a:p>
            <a:r>
              <a:rPr lang="ru-RU" sz="1400" i="1" smtClean="0"/>
              <a:t>                                                Обелиски России! Дождем и слезами омыты, </a:t>
            </a:r>
          </a:p>
          <a:p>
            <a:r>
              <a:rPr lang="ru-RU" sz="1400" i="1" smtClean="0"/>
              <a:t>                                                Потому нет на свете для памяти скорбнее мест!   </a:t>
            </a:r>
          </a:p>
          <a:p>
            <a:endParaRPr lang="ru-RU" sz="1400" i="1" smtClean="0"/>
          </a:p>
          <a:p>
            <a:r>
              <a:rPr lang="ru-RU" sz="1400" i="1" smtClean="0"/>
              <a:t>                                                                                                                        Елена Копылова</a:t>
            </a:r>
            <a:endParaRPr lang="ru-RU" sz="1400" i="1"/>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xfrm>
      </p:grpSpPr>
      <p:pic>
        <p:nvPicPr>
          <p:cNvPr id="1026" name="Picture 2" descr="C:\Users\Танюша\Desktop\ПАМЯТНИКИ\SWScan00214.bmp"/>
          <p:cNvPicPr>
            <a:picLocks noChangeAspect="1" noChangeArrowheads="1"/>
          </p:cNvPicPr>
          <p:nvPr/>
        </p:nvPicPr>
        <p:blipFill>
          <a:blip r:embed="rId2"/>
          <a:stretch>
            <a:fillRect/>
          </a:stretch>
        </p:blipFill>
        <p:spPr bwMode="auto">
          <a:xfrm>
            <a:off x="357158" y="571480"/>
            <a:ext cx="4465645" cy="2511428"/>
          </a:xfrm>
          <a:prstGeom prst="rect">
            <a:avLst/>
          </a:prstGeom>
        </p:spPr>
        <p:style>
          <a:lnRef idx="1">
            <a:schemeClr val="accent1"/>
          </a:lnRef>
          <a:fillRef idx="3">
            <a:schemeClr val="accent1"/>
          </a:fillRef>
          <a:effectRef idx="2">
            <a:schemeClr val="accent1"/>
          </a:effectRef>
          <a:fontRef idx="minor">
            <a:schemeClr val="lt1"/>
          </a:fontRef>
        </p:style>
      </p:pic>
      <p:sp>
        <p:nvSpPr>
          <p:cNvPr id="3" name="Прямоугольник 2"/>
          <p:cNvSpPr/>
          <p:nvPr/>
        </p:nvSpPr>
        <p:spPr>
          <a:xfrm>
            <a:off x="0" y="3071810"/>
            <a:ext cx="4929190" cy="646331"/>
          </a:xfrm>
          <a:prstGeom prst="rect">
            <a:avLst/>
          </a:prstGeom>
        </p:spPr>
        <p:txBody>
          <a:bodyPr wrap="square">
            <a:spAutoFit/>
          </a:bodyPr>
          <a:lstStyle/>
          <a:p>
            <a:pPr algn="ctr"/>
            <a:r>
              <a:rPr lang="ru-RU" sz="1200" smtClean="0"/>
              <a:t>Обелиск землякам воинам – интернационалистам Блинову С.В., Жицкому В.В., Королеву В.В., погибшим в демократической республике Афганистан, р.п. Полтавка (фото 2002 года)</a:t>
            </a:r>
          </a:p>
        </p:txBody>
      </p:sp>
      <p:pic>
        <p:nvPicPr>
          <p:cNvPr id="1027" name="Picture 3" descr="C:\Users\Танюша\Desktop\ПАМЯТНИКИ\SWScan00215.bmp"/>
          <p:cNvPicPr>
            <a:picLocks noChangeAspect="1" noChangeArrowheads="1"/>
          </p:cNvPicPr>
          <p:nvPr/>
        </p:nvPicPr>
        <p:blipFill>
          <a:blip r:embed="rId3"/>
          <a:stretch>
            <a:fillRect/>
          </a:stretch>
        </p:blipFill>
        <p:spPr bwMode="auto">
          <a:xfrm>
            <a:off x="142844" y="3714752"/>
            <a:ext cx="4975239" cy="2598744"/>
          </a:xfrm>
          <a:prstGeom prst="rect">
            <a:avLst/>
          </a:prstGeom>
        </p:spPr>
        <p:style>
          <a:lnRef idx="1">
            <a:schemeClr val="accent1"/>
          </a:lnRef>
          <a:fillRef idx="3">
            <a:schemeClr val="accent1"/>
          </a:fillRef>
          <a:effectRef idx="2">
            <a:schemeClr val="accent1"/>
          </a:effectRef>
          <a:fontRef idx="minor">
            <a:schemeClr val="lt1"/>
          </a:fontRef>
        </p:style>
      </p:pic>
      <p:sp>
        <p:nvSpPr>
          <p:cNvPr id="5" name="Прямоугольник 4"/>
          <p:cNvSpPr/>
          <p:nvPr/>
        </p:nvSpPr>
        <p:spPr>
          <a:xfrm>
            <a:off x="0" y="6286520"/>
            <a:ext cx="5286380" cy="461665"/>
          </a:xfrm>
          <a:prstGeom prst="rect">
            <a:avLst/>
          </a:prstGeom>
        </p:spPr>
        <p:txBody>
          <a:bodyPr wrap="square">
            <a:spAutoFit/>
          </a:bodyPr>
          <a:lstStyle/>
          <a:p>
            <a:pPr algn="ctr"/>
            <a:r>
              <a:rPr lang="ru-RU" sz="1200" smtClean="0"/>
              <a:t>Открытие обелиска в р.п. Полтавка землякам воинам – интернационалистам, погибшим в демократической республике Афганистан (фото 1990 года)</a:t>
            </a:r>
          </a:p>
        </p:txBody>
      </p:sp>
      <p:sp>
        <p:nvSpPr>
          <p:cNvPr id="6" name="TextBox 5"/>
          <p:cNvSpPr txBox="1"/>
          <p:nvPr/>
        </p:nvSpPr>
        <p:spPr>
          <a:xfrm>
            <a:off x="5357818" y="1142984"/>
            <a:ext cx="3571900" cy="4093428"/>
          </a:xfrm>
          <a:prstGeom prst="rect">
            <a:avLst/>
          </a:prstGeom>
          <a:noFill/>
        </p:spPr>
        <p:txBody>
          <a:bodyPr wrap="square" rtlCol="0">
            <a:spAutoFit/>
          </a:bodyPr>
          <a:lstStyle/>
          <a:p>
            <a:pPr algn="just"/>
            <a:r>
              <a:rPr lang="ru-RU" sz="1300" smtClean="0"/>
              <a:t>9 мая 1990 года на центральной площади райцентра начали собираться местные жители. Торжественный митинг, посвященный 45-летию победоносного завершения Великой Отечественной войны, открыл председатель районного Совета народных депутатов, первый секретарь райкома КПСС А.К. Желтоногов: «Сегодня, чествуя ветеранов и чтя память о погибших на фронтах ВОВ, сказал он, мы отдаем должное и воинам – интернационалистам, прошедшим суровую школу мужества в Афганистане. Прошли эту школу и 19 полтавчан. Трое из них погибли: Сергей Блинов, Валерий Жицкий и Виктор Королев». По инициативе клуба воинов-афганцев и молодежи района в райцентре открывается мемориальный камень. Честь открыть его предоставляется бывшим воинам-интернационалистам А. Жогликову и В. Телегину . </a:t>
            </a:r>
            <a:endParaRPr lang="ru-RU" sz="1300"/>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xfrm>
      </p:grpSpPr>
      <p:pic>
        <p:nvPicPr>
          <p:cNvPr id="2050" name="Picture 2" descr="C:\Users\Танюша\Desktop\ПАМЯТНИКИ\SWScan00218.bmp"/>
          <p:cNvPicPr>
            <a:picLocks noChangeAspect="1" noChangeArrowheads="1"/>
          </p:cNvPicPr>
          <p:nvPr/>
        </p:nvPicPr>
        <p:blipFill>
          <a:blip r:embed="rId2"/>
          <a:stretch>
            <a:fillRect/>
          </a:stretch>
        </p:blipFill>
        <p:spPr bwMode="auto">
          <a:xfrm>
            <a:off x="214282" y="714356"/>
            <a:ext cx="5173678" cy="3214710"/>
          </a:xfrm>
          <a:prstGeom prst="rect">
            <a:avLst/>
          </a:prstGeom>
        </p:spPr>
        <p:style>
          <a:lnRef idx="1">
            <a:schemeClr val="accent1"/>
          </a:lnRef>
          <a:fillRef idx="3">
            <a:schemeClr val="accent1"/>
          </a:fillRef>
          <a:effectRef idx="2">
            <a:schemeClr val="accent1"/>
          </a:effectRef>
          <a:fontRef idx="minor">
            <a:schemeClr val="lt1"/>
          </a:fontRef>
        </p:style>
      </p:pic>
      <p:sp>
        <p:nvSpPr>
          <p:cNvPr id="4" name="Прямоугольник 3"/>
          <p:cNvSpPr/>
          <p:nvPr/>
        </p:nvSpPr>
        <p:spPr>
          <a:xfrm>
            <a:off x="357158" y="4000504"/>
            <a:ext cx="4572000" cy="461665"/>
          </a:xfrm>
          <a:prstGeom prst="rect">
            <a:avLst/>
          </a:prstGeom>
        </p:spPr>
        <p:txBody>
          <a:bodyPr>
            <a:spAutoFit/>
          </a:bodyPr>
          <a:lstStyle/>
          <a:p>
            <a:pPr algn="ctr"/>
            <a:r>
              <a:rPr lang="ru-RU" sz="1200" smtClean="0"/>
              <a:t>Памятник воинам –землякам, погибшим в годы ВОВ 1941-1945 гг., д. Краснопутиловка (фото 1990 года)</a:t>
            </a:r>
            <a:endParaRPr lang="ru-RU" sz="1200"/>
          </a:p>
        </p:txBody>
      </p:sp>
      <p:sp>
        <p:nvSpPr>
          <p:cNvPr id="6" name="TextBox 5"/>
          <p:cNvSpPr txBox="1"/>
          <p:nvPr/>
        </p:nvSpPr>
        <p:spPr>
          <a:xfrm>
            <a:off x="357158" y="4643446"/>
            <a:ext cx="8501122" cy="1292662"/>
          </a:xfrm>
          <a:prstGeom prst="rect">
            <a:avLst/>
          </a:prstGeom>
          <a:noFill/>
        </p:spPr>
        <p:txBody>
          <a:bodyPr wrap="square" rtlCol="0">
            <a:spAutoFit/>
          </a:bodyPr>
          <a:lstStyle/>
          <a:p>
            <a:pPr algn="just"/>
            <a:r>
              <a:rPr lang="ru-RU" sz="1300" smtClean="0"/>
              <a:t>9 мая 1990 года в Краснопутиловском отделении совхоза «Полтавский» состоялось открытие памятника погибшим землякам. Памятник представляет собой стелу с овальной стеной, на которой имена всех краснопутиловцев, погибшмх на войне. На митинге выступили управляющий отделением И.Н. Удалов, председатель исполкома сельского Совета Н.А. Порублев, военком С.Е. Шмаков, ветеран войны И.А. Кудля, ветеран труда Е.И. Зубарева, ветеран войны и труда Н. Хорошун. Памятник построен на средства жителей села и совхоза, своими силами, по своим эскизам. </a:t>
            </a:r>
            <a:endParaRPr lang="ru-RU" sz="1300"/>
          </a:p>
        </p:txBody>
      </p:sp>
      <p:pic>
        <p:nvPicPr>
          <p:cNvPr id="2053" name="Picture 5" descr="C:\Users\Танюша\Desktop\ПАМЯТНИКИ\краснопутиловка.jpeg"/>
          <p:cNvPicPr>
            <a:picLocks noChangeAspect="1" noChangeArrowheads="1"/>
          </p:cNvPicPr>
          <p:nvPr/>
        </p:nvPicPr>
        <p:blipFill>
          <a:blip r:embed="rId3"/>
          <a:stretch>
            <a:fillRect/>
          </a:stretch>
        </p:blipFill>
        <p:spPr bwMode="auto">
          <a:xfrm>
            <a:off x="5786446" y="714356"/>
            <a:ext cx="2843206" cy="3071834"/>
          </a:xfrm>
          <a:prstGeom prst="rect">
            <a:avLst/>
          </a:prstGeom>
        </p:spPr>
        <p:style>
          <a:lnRef idx="1">
            <a:schemeClr val="accent1"/>
          </a:lnRef>
          <a:fillRef idx="3">
            <a:schemeClr val="accent1"/>
          </a:fillRef>
          <a:effectRef idx="2">
            <a:schemeClr val="accent1"/>
          </a:effectRef>
          <a:fontRef idx="minor">
            <a:schemeClr val="lt1"/>
          </a:fontRef>
        </p:style>
      </p:pic>
      <p:sp>
        <p:nvSpPr>
          <p:cNvPr id="9" name="Прямоугольник 8"/>
          <p:cNvSpPr/>
          <p:nvPr/>
        </p:nvSpPr>
        <p:spPr>
          <a:xfrm>
            <a:off x="5857884" y="3929066"/>
            <a:ext cx="2808012" cy="276999"/>
          </a:xfrm>
          <a:prstGeom prst="rect">
            <a:avLst/>
          </a:prstGeom>
        </p:spPr>
        <p:txBody>
          <a:bodyPr wrap="none">
            <a:spAutoFit/>
          </a:bodyPr>
          <a:lstStyle/>
          <a:p>
            <a:pPr algn="ctr"/>
            <a:r>
              <a:rPr lang="ru-RU" sz="1200" smtClean="0"/>
              <a:t>Фото из открытых интернет источников</a:t>
            </a:r>
            <a:endParaRPr lang="ru-RU" sz="1200"/>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xfrm>
      </p:grpSpPr>
      <p:pic>
        <p:nvPicPr>
          <p:cNvPr id="3074" name="Picture 2" descr="C:\Users\Танюша\Desktop\ПАМЯТНИКИ\SWScan00206.bmp"/>
          <p:cNvPicPr>
            <a:picLocks noChangeAspect="1" noChangeArrowheads="1"/>
          </p:cNvPicPr>
          <p:nvPr/>
        </p:nvPicPr>
        <p:blipFill>
          <a:blip r:embed="rId2"/>
          <a:stretch>
            <a:fillRect/>
          </a:stretch>
        </p:blipFill>
        <p:spPr bwMode="auto">
          <a:xfrm>
            <a:off x="571472" y="642918"/>
            <a:ext cx="3502025" cy="5294313"/>
          </a:xfrm>
          <a:prstGeom prst="rect">
            <a:avLst/>
          </a:prstGeom>
        </p:spPr>
        <p:style>
          <a:lnRef idx="1">
            <a:schemeClr val="accent1"/>
          </a:lnRef>
          <a:fillRef idx="3">
            <a:schemeClr val="accent1"/>
          </a:fillRef>
          <a:effectRef idx="2">
            <a:schemeClr val="accent1"/>
          </a:effectRef>
          <a:fontRef idx="minor">
            <a:schemeClr val="lt1"/>
          </a:fontRef>
        </p:style>
      </p:pic>
      <p:sp>
        <p:nvSpPr>
          <p:cNvPr id="3" name="Прямоугольник 2"/>
          <p:cNvSpPr/>
          <p:nvPr/>
        </p:nvSpPr>
        <p:spPr>
          <a:xfrm>
            <a:off x="142844" y="6072206"/>
            <a:ext cx="4572000" cy="461665"/>
          </a:xfrm>
          <a:prstGeom prst="rect">
            <a:avLst/>
          </a:prstGeom>
        </p:spPr>
        <p:txBody>
          <a:bodyPr>
            <a:spAutoFit/>
          </a:bodyPr>
          <a:lstStyle/>
          <a:p>
            <a:pPr algn="ctr"/>
            <a:r>
              <a:rPr lang="ru-RU" sz="1200" smtClean="0"/>
              <a:t>Памятный знак основателям Полтавки, р.п. Полтавка </a:t>
            </a:r>
          </a:p>
          <a:p>
            <a:pPr algn="ctr"/>
            <a:r>
              <a:rPr lang="ru-RU" sz="1200" smtClean="0"/>
              <a:t>(фото 2004 года)</a:t>
            </a:r>
            <a:endParaRPr lang="ru-RU" sz="1200"/>
          </a:p>
        </p:txBody>
      </p:sp>
      <p:sp>
        <p:nvSpPr>
          <p:cNvPr id="5" name="TextBox 4"/>
          <p:cNvSpPr txBox="1"/>
          <p:nvPr/>
        </p:nvSpPr>
        <p:spPr>
          <a:xfrm>
            <a:off x="4357686" y="857232"/>
            <a:ext cx="4572032" cy="5693866"/>
          </a:xfrm>
          <a:prstGeom prst="rect">
            <a:avLst/>
          </a:prstGeom>
          <a:noFill/>
        </p:spPr>
        <p:txBody>
          <a:bodyPr wrap="square" rtlCol="0">
            <a:spAutoFit/>
          </a:bodyPr>
          <a:lstStyle/>
          <a:p>
            <a:pPr algn="just"/>
            <a:r>
              <a:rPr lang="ru-RU" sz="1300" smtClean="0"/>
              <a:t>5 июля 1995 года Полтавка отмечала 100-летие. Этот день был насыщен мероприятиями. Театрализованное представление в честь 100-летия Полтавки началось торжественной музыкой духового оркестра музучилища Омска. Украсил программу и танцевальный коллектив из Шербакуля, а также коллективы художественной самодеятельности Полтавского района. В поздравительной речи глава администрации района В.И. Сырейщиков назвал династии полтавчан, чьи предки были первопоселенцами и основателями – Зинченко, Сюмак, Сиволап, а также имена тех жителей, чьим трудом славится район. Собравшиеся приветствовали старожилов села – Г.П. Танского и А.С. Шабурникова. От имени областной администрации и Законодательного Собрания области выступил заместитель главы областной администрации М.А. Руденок. Он вручил приветственный адрес руководителю района. Затем началась церемония представления тех, кому присвоен статус «Почетный гражданин р.п. Полтавка». Почетными грамотами администрации области и района награждены жители поселка – представители различных профессий, чей вклад в развитие поселка не мог остаться незамеченным. К 100-летию Полтавки открыт памятный знак в честь основателей поселка. На открытии памятного знака В.И. Сырейщиков высказал слова благодарности в адрес архитектора Ю.А. Захарова, автора проекта. Открывая знак, полтавчане и гости почтили память тех, кто первым ступил на эту землю, кто трудился во благо ее, кто защищал с оружием в руках, минутой молчания. </a:t>
            </a:r>
            <a:endParaRPr lang="ru-RU" sz="1300"/>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xfrm>
      </p:grpSpPr>
      <p:pic>
        <p:nvPicPr>
          <p:cNvPr id="4098" name="Picture 2" descr="C:\Users\Танюша\Desktop\ПАМЯТНИКИ\SWScan00216.bmp"/>
          <p:cNvPicPr>
            <a:picLocks noChangeAspect="1" noChangeArrowheads="1"/>
          </p:cNvPicPr>
          <p:nvPr/>
        </p:nvPicPr>
        <p:blipFill>
          <a:blip r:embed="rId2"/>
          <a:stretch>
            <a:fillRect/>
          </a:stretch>
        </p:blipFill>
        <p:spPr bwMode="auto">
          <a:xfrm>
            <a:off x="142844" y="928670"/>
            <a:ext cx="4857784" cy="3357586"/>
          </a:xfrm>
          <a:prstGeom prst="rect">
            <a:avLst/>
          </a:prstGeom>
        </p:spPr>
        <p:style>
          <a:lnRef idx="1">
            <a:schemeClr val="accent1"/>
          </a:lnRef>
          <a:fillRef idx="3">
            <a:schemeClr val="accent1"/>
          </a:fillRef>
          <a:effectRef idx="2">
            <a:schemeClr val="accent1"/>
          </a:effectRef>
          <a:fontRef idx="minor">
            <a:schemeClr val="lt1"/>
          </a:fontRef>
        </p:style>
      </p:pic>
      <p:sp>
        <p:nvSpPr>
          <p:cNvPr id="5" name="Прямоугольник 4"/>
          <p:cNvSpPr/>
          <p:nvPr/>
        </p:nvSpPr>
        <p:spPr>
          <a:xfrm>
            <a:off x="214282" y="4429132"/>
            <a:ext cx="4643470" cy="1200329"/>
          </a:xfrm>
          <a:prstGeom prst="rect">
            <a:avLst/>
          </a:prstGeom>
        </p:spPr>
        <p:txBody>
          <a:bodyPr wrap="square">
            <a:spAutoFit/>
          </a:bodyPr>
          <a:lstStyle/>
          <a:p>
            <a:pPr algn="ctr"/>
            <a:r>
              <a:rPr lang="ru-RU" sz="1200" smtClean="0"/>
              <a:t>100-летие Полтавки. Открытие памятного знака в честь первых переселенцев. Слева направо: Николай Андреевич Порублев, бывший председатель Полтавского сельского Совета, Мария Ивановна Долина, Почетный гражданин Полтавки, Валерий Иванович Сырейщиков, глава районной администрации. </a:t>
            </a:r>
          </a:p>
          <a:p>
            <a:pPr algn="ctr"/>
            <a:r>
              <a:rPr lang="ru-RU" sz="1200" smtClean="0"/>
              <a:t>р.п. Полтавка (фото 05.07.1995 года)</a:t>
            </a:r>
            <a:endParaRPr lang="ru-RU" sz="1200"/>
          </a:p>
        </p:txBody>
      </p:sp>
      <p:pic>
        <p:nvPicPr>
          <p:cNvPr id="4100" name="Picture 4" descr="C:\Users\Танюша\Desktop\ПАМЯТНИКИ\SWScan00217.bmp"/>
          <p:cNvPicPr>
            <a:picLocks noChangeAspect="1" noChangeArrowheads="1"/>
          </p:cNvPicPr>
          <p:nvPr/>
        </p:nvPicPr>
        <p:blipFill>
          <a:blip r:embed="rId3"/>
          <a:stretch>
            <a:fillRect/>
          </a:stretch>
        </p:blipFill>
        <p:spPr bwMode="auto">
          <a:xfrm>
            <a:off x="5572132" y="785794"/>
            <a:ext cx="3071833" cy="4357718"/>
          </a:xfrm>
          <a:prstGeom prst="rect">
            <a:avLst/>
          </a:prstGeom>
        </p:spPr>
        <p:style>
          <a:lnRef idx="1">
            <a:schemeClr val="accent1"/>
          </a:lnRef>
          <a:fillRef idx="3">
            <a:schemeClr val="accent1"/>
          </a:fillRef>
          <a:effectRef idx="2">
            <a:schemeClr val="accent1"/>
          </a:effectRef>
          <a:fontRef idx="minor">
            <a:schemeClr val="lt1"/>
          </a:fontRef>
        </p:style>
      </p:pic>
      <p:sp>
        <p:nvSpPr>
          <p:cNvPr id="8" name="Прямоугольник 7"/>
          <p:cNvSpPr/>
          <p:nvPr/>
        </p:nvSpPr>
        <p:spPr>
          <a:xfrm>
            <a:off x="5357818" y="5286388"/>
            <a:ext cx="3571868" cy="830997"/>
          </a:xfrm>
          <a:prstGeom prst="rect">
            <a:avLst/>
          </a:prstGeom>
        </p:spPr>
        <p:txBody>
          <a:bodyPr wrap="square">
            <a:spAutoFit/>
          </a:bodyPr>
          <a:lstStyle/>
          <a:p>
            <a:pPr algn="ctr"/>
            <a:r>
              <a:rPr lang="ru-RU" sz="1200" smtClean="0"/>
              <a:t>100-летие Полтавки. С приветственным словом выступает Юрий Алексеевич Захаров, архитектор, автор памятного знака в честь первых переселенцев, р.п. Полтавка (фото 05.07.1995 года)  </a:t>
            </a:r>
            <a:endParaRPr lang="ru-RU" sz="1200"/>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xfrm>
      </p:grpSpPr>
      <p:pic>
        <p:nvPicPr>
          <p:cNvPr id="6146" name="Picture 2" descr="C:\Users\Танюша\Desktop\ПАМЯТНИКИ\SWScan00219.bmp"/>
          <p:cNvPicPr>
            <a:picLocks noChangeAspect="1" noChangeArrowheads="1"/>
          </p:cNvPicPr>
          <p:nvPr/>
        </p:nvPicPr>
        <p:blipFill>
          <a:blip r:embed="rId2"/>
          <a:stretch>
            <a:fillRect/>
          </a:stretch>
        </p:blipFill>
        <p:spPr bwMode="auto">
          <a:xfrm>
            <a:off x="571472" y="714356"/>
            <a:ext cx="3786214" cy="2928958"/>
          </a:xfrm>
          <a:prstGeom prst="rect">
            <a:avLst/>
          </a:prstGeom>
        </p:spPr>
        <p:style>
          <a:lnRef idx="1">
            <a:schemeClr val="accent1"/>
          </a:lnRef>
          <a:fillRef idx="3">
            <a:schemeClr val="accent1"/>
          </a:fillRef>
          <a:effectRef idx="2">
            <a:schemeClr val="accent1"/>
          </a:effectRef>
          <a:fontRef idx="minor">
            <a:schemeClr val="lt1"/>
          </a:fontRef>
        </p:style>
      </p:pic>
      <p:pic>
        <p:nvPicPr>
          <p:cNvPr id="6148" name="Picture 4" descr="C:\Users\Танюша\Desktop\ПАМЯТНИКИ\SWScan00220.bmp"/>
          <p:cNvPicPr>
            <a:picLocks noChangeAspect="1" noChangeArrowheads="1"/>
          </p:cNvPicPr>
          <p:nvPr/>
        </p:nvPicPr>
        <p:blipFill>
          <a:blip r:embed="rId3"/>
          <a:stretch>
            <a:fillRect/>
          </a:stretch>
        </p:blipFill>
        <p:spPr bwMode="auto">
          <a:xfrm>
            <a:off x="4857752" y="714356"/>
            <a:ext cx="2357454" cy="3000396"/>
          </a:xfrm>
          <a:prstGeom prst="rect">
            <a:avLst/>
          </a:prstGeom>
        </p:spPr>
        <p:style>
          <a:lnRef idx="1">
            <a:schemeClr val="accent1"/>
          </a:lnRef>
          <a:fillRef idx="3">
            <a:schemeClr val="accent1"/>
          </a:fillRef>
          <a:effectRef idx="2">
            <a:schemeClr val="accent1"/>
          </a:effectRef>
          <a:fontRef idx="minor">
            <a:schemeClr val="lt1"/>
          </a:fontRef>
        </p:style>
      </p:pic>
      <p:pic>
        <p:nvPicPr>
          <p:cNvPr id="6149" name="Picture 5" descr="C:\Users\Танюша\Pictures\SWScan00221.bmp"/>
          <p:cNvPicPr>
            <a:picLocks noChangeAspect="1" noChangeArrowheads="1"/>
          </p:cNvPicPr>
          <p:nvPr/>
        </p:nvPicPr>
        <p:blipFill>
          <a:blip r:embed="rId4"/>
          <a:stretch>
            <a:fillRect/>
          </a:stretch>
        </p:blipFill>
        <p:spPr bwMode="auto">
          <a:xfrm>
            <a:off x="714348" y="3786190"/>
            <a:ext cx="3286148" cy="2940070"/>
          </a:xfrm>
          <a:prstGeom prst="rect">
            <a:avLst/>
          </a:prstGeom>
        </p:spPr>
        <p:style>
          <a:lnRef idx="1">
            <a:schemeClr val="accent1"/>
          </a:lnRef>
          <a:fillRef idx="3">
            <a:schemeClr val="accent1"/>
          </a:fillRef>
          <a:effectRef idx="2">
            <a:schemeClr val="accent1"/>
          </a:effectRef>
          <a:fontRef idx="minor">
            <a:schemeClr val="lt1"/>
          </a:fontRef>
        </p:style>
      </p:pic>
      <p:sp>
        <p:nvSpPr>
          <p:cNvPr id="7" name="TextBox 6"/>
          <p:cNvSpPr txBox="1"/>
          <p:nvPr/>
        </p:nvSpPr>
        <p:spPr>
          <a:xfrm>
            <a:off x="4714876" y="4214818"/>
            <a:ext cx="184731" cy="292388"/>
          </a:xfrm>
          <a:prstGeom prst="rect">
            <a:avLst/>
          </a:prstGeom>
          <a:noFill/>
        </p:spPr>
        <p:txBody>
          <a:bodyPr wrap="none" rtlCol="0">
            <a:spAutoFit/>
          </a:bodyPr>
          <a:lstStyle/>
          <a:p>
            <a:pPr algn="just"/>
            <a:endParaRPr lang="ru-RU" sz="1300"/>
          </a:p>
        </p:txBody>
      </p:sp>
      <p:sp>
        <p:nvSpPr>
          <p:cNvPr id="9" name="TextBox 8"/>
          <p:cNvSpPr txBox="1"/>
          <p:nvPr/>
        </p:nvSpPr>
        <p:spPr>
          <a:xfrm>
            <a:off x="4357686" y="4429132"/>
            <a:ext cx="4429155" cy="1092607"/>
          </a:xfrm>
          <a:prstGeom prst="rect">
            <a:avLst/>
          </a:prstGeom>
          <a:noFill/>
        </p:spPr>
        <p:txBody>
          <a:bodyPr wrap="square" rtlCol="0">
            <a:spAutoFit/>
          </a:bodyPr>
          <a:lstStyle/>
          <a:p>
            <a:pPr algn="just"/>
            <a:r>
              <a:rPr lang="ru-RU" sz="1300" smtClean="0"/>
              <a:t>В Полтавке открыт мемориал воинам, вернувшимся с фронтов Великой Отечественной войны. На тринадцати гранитных плитах 405 имен полтавчан, защищавших нашу Родину от фашистов и возвратившихся домой с полей сражений.</a:t>
            </a:r>
            <a:endParaRPr lang="ru-RU" sz="1300"/>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xfrm>
      </p:grpSpPr>
      <p:pic>
        <p:nvPicPr>
          <p:cNvPr id="5123" name="Picture 3"/>
          <p:cNvPicPr>
            <a:picLocks noChangeAspect="1" noChangeArrowheads="1"/>
          </p:cNvPicPr>
          <p:nvPr/>
        </p:nvPicPr>
        <p:blipFill>
          <a:blip r:embed="rId2"/>
          <a:stretch>
            <a:fillRect/>
          </a:stretch>
        </p:blipFill>
        <p:spPr bwMode="auto">
          <a:xfrm>
            <a:off x="285720" y="714356"/>
            <a:ext cx="4214842" cy="3071834"/>
          </a:xfrm>
          <a:prstGeom prst="rect">
            <a:avLst/>
          </a:prstGeom>
        </p:spPr>
        <p:style>
          <a:lnRef idx="1">
            <a:schemeClr val="accent1"/>
          </a:lnRef>
          <a:fillRef idx="3">
            <a:schemeClr val="accent1"/>
          </a:fillRef>
          <a:effectRef idx="2">
            <a:schemeClr val="accent1"/>
          </a:effectRef>
          <a:fontRef idx="minor">
            <a:schemeClr val="lt1"/>
          </a:fontRef>
        </p:style>
      </p:pic>
      <p:pic>
        <p:nvPicPr>
          <p:cNvPr id="5124" name="Фигура1"/>
          <p:cNvPicPr>
            <a:picLocks noChangeAspect="1" noChangeArrowheads="1"/>
          </p:cNvPicPr>
          <p:nvPr/>
        </p:nvPicPr>
        <p:blipFill>
          <a:blip r:embed="rId3"/>
          <a:srcRect l="26416" t="46732" b="6116"/>
          <a:stretch>
            <a:fillRect/>
          </a:stretch>
        </p:blipFill>
        <p:spPr bwMode="auto">
          <a:xfrm>
            <a:off x="4929190" y="714356"/>
            <a:ext cx="3786214" cy="3286147"/>
          </a:xfrm>
          <a:prstGeom prst="rect">
            <a:avLst/>
          </a:prstGeom>
        </p:spPr>
        <p:style>
          <a:lnRef idx="1">
            <a:schemeClr val="accent1"/>
          </a:lnRef>
          <a:fillRef idx="3">
            <a:schemeClr val="accent1"/>
          </a:fillRef>
          <a:effectRef idx="2">
            <a:schemeClr val="accent1"/>
          </a:effectRef>
          <a:fontRef idx="minor">
            <a:schemeClr val="lt1"/>
          </a:fontRef>
        </p:style>
      </p:pic>
      <p:sp>
        <p:nvSpPr>
          <p:cNvPr id="5" name="Прямоугольник 4"/>
          <p:cNvSpPr/>
          <p:nvPr/>
        </p:nvSpPr>
        <p:spPr>
          <a:xfrm>
            <a:off x="357158" y="3929066"/>
            <a:ext cx="4071966" cy="461665"/>
          </a:xfrm>
          <a:prstGeom prst="rect">
            <a:avLst/>
          </a:prstGeom>
        </p:spPr>
        <p:txBody>
          <a:bodyPr wrap="square">
            <a:spAutoFit/>
          </a:bodyPr>
          <a:lstStyle/>
          <a:p>
            <a:pPr algn="ctr"/>
            <a:r>
              <a:rPr lang="ru-RU" sz="1200" smtClean="0"/>
              <a:t>Памятник труженикам тыла и детям войны, р.п. Полтавка </a:t>
            </a:r>
          </a:p>
          <a:p>
            <a:pPr algn="ctr"/>
            <a:r>
              <a:rPr lang="ru-RU" sz="1200" smtClean="0"/>
              <a:t>(фото 2020 года)</a:t>
            </a:r>
            <a:endParaRPr lang="ru-RU" sz="1200"/>
          </a:p>
        </p:txBody>
      </p:sp>
      <p:sp>
        <p:nvSpPr>
          <p:cNvPr id="6" name="Прямоугольник 5"/>
          <p:cNvSpPr/>
          <p:nvPr/>
        </p:nvSpPr>
        <p:spPr>
          <a:xfrm>
            <a:off x="4929190" y="4071942"/>
            <a:ext cx="3857620" cy="461665"/>
          </a:xfrm>
          <a:prstGeom prst="rect">
            <a:avLst/>
          </a:prstGeom>
        </p:spPr>
        <p:txBody>
          <a:bodyPr wrap="square">
            <a:spAutoFit/>
          </a:bodyPr>
          <a:lstStyle/>
          <a:p>
            <a:pPr algn="ctr"/>
            <a:r>
              <a:rPr lang="ru-RU" sz="1200" smtClean="0"/>
              <a:t>В почетном карауле у памятника «Труженикам тыла и детям войны» юнармейцы</a:t>
            </a:r>
          </a:p>
        </p:txBody>
      </p:sp>
      <p:sp>
        <p:nvSpPr>
          <p:cNvPr id="7" name="TextBox 6"/>
          <p:cNvSpPr txBox="1"/>
          <p:nvPr/>
        </p:nvSpPr>
        <p:spPr>
          <a:xfrm>
            <a:off x="142844" y="4714884"/>
            <a:ext cx="8858312" cy="1892826"/>
          </a:xfrm>
          <a:prstGeom prst="rect">
            <a:avLst/>
          </a:prstGeom>
          <a:noFill/>
        </p:spPr>
        <p:txBody>
          <a:bodyPr wrap="square" rtlCol="0">
            <a:spAutoFit/>
          </a:bodyPr>
          <a:lstStyle/>
          <a:p>
            <a:pPr algn="just"/>
            <a:r>
              <a:rPr lang="ru-RU" sz="1300" smtClean="0"/>
              <a:t>24 июня 2020 года в нашем районе произошло событие, очень важное для всех ныне живущих и будущих поколений. Открыт памятник труженикам тыла и детям войны. День открытия памятника был выбран не случайно – 24 июня 75 лет назад в Москве состоялся парад победителей над фашизмом в годы ВОВ. На торжественной церемонии открытия первое слово – инициаторам создания памятника, это администрация района и администрация городского поселения. К собравшимся обратился глава района Александр Милашенко, он подчеркнул, что открытие памятника – это и дань уважения военному поколению, и вклад в сохранение мира. На церемонии выступили заместитель министра культуры Омской области Иван Шейн, глава городского поселения Марина Руденко, ветеран ВОВ Леонид Коржук и другие. Епископ Исилькульский и Русско-Полянский Феодосий освятил памятник. Была проведена закладка капсулы с посланием потомкам 2045 года.    </a:t>
            </a:r>
            <a:endParaRPr lang="ru-RU" sz="1300"/>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xfrm>
      </p:grpSpPr>
      <p:sp>
        <p:nvSpPr>
          <p:cNvPr id="2" name="Прямоугольник 1"/>
          <p:cNvSpPr/>
          <p:nvPr/>
        </p:nvSpPr>
        <p:spPr>
          <a:xfrm>
            <a:off x="428596" y="857232"/>
            <a:ext cx="7215238" cy="1169551"/>
          </a:xfrm>
          <a:prstGeom prst="rect">
            <a:avLst/>
          </a:prstGeom>
        </p:spPr>
        <p:txBody>
          <a:bodyPr wrap="square">
            <a:spAutoFit/>
          </a:bodyPr>
          <a:lstStyle/>
          <a:p>
            <a:pPr lvl="0" fontAlgn="base">
              <a:spcBef>
                <a:spcPct val="0"/>
              </a:spcBef>
              <a:spcAft>
                <a:spcPct val="0"/>
              </a:spcAft>
            </a:pPr>
            <a:r>
              <a:rPr lang="ru-RU" sz="1400" smtClean="0">
                <a:ea typeface="Times New Roman" pitchFamily="18" charset="0"/>
                <a:cs typeface="Arial" pitchFamily="34" charset="0"/>
              </a:rPr>
              <a:t>Список источников: Сектор архива администрации Полтавского МР:</a:t>
            </a:r>
            <a:endParaRPr lang="ru-RU" sz="1400" smtClean="0">
              <a:cs typeface="Arial" panose="020b0604020202020204" pitchFamily="34" charset="0"/>
            </a:endParaRPr>
          </a:p>
          <a:p>
            <a:pPr lvl="0" eaLnBrk="0" fontAlgn="base" hangingPunct="0">
              <a:spcBef>
                <a:spcPct val="0"/>
              </a:spcBef>
              <a:spcAft>
                <a:spcPct val="0"/>
              </a:spcAft>
            </a:pPr>
            <a:r>
              <a:rPr lang="ru-RU" sz="1400" smtClean="0">
                <a:ea typeface="Times New Roman" pitchFamily="18" charset="0"/>
                <a:cs typeface="Arial" pitchFamily="34" charset="0"/>
              </a:rPr>
              <a:t>ф.28 Фотодокументы по истории района, </a:t>
            </a:r>
            <a:endParaRPr lang="ru-RU" sz="1400" smtClean="0">
              <a:cs typeface="Arial" pitchFamily="34" charset="0"/>
            </a:endParaRPr>
          </a:p>
          <a:p>
            <a:pPr lvl="0" eaLnBrk="0" fontAlgn="base" hangingPunct="0">
              <a:spcBef>
                <a:spcPct val="0"/>
              </a:spcBef>
              <a:spcAft>
                <a:spcPct val="0"/>
              </a:spcAft>
            </a:pPr>
            <a:r>
              <a:rPr lang="ru-RU" sz="1400" smtClean="0">
                <a:ea typeface="Times New Roman" pitchFamily="18" charset="0"/>
                <a:cs typeface="Arial" pitchFamily="34" charset="0"/>
              </a:rPr>
              <a:t>ф.24 Районная газета "Заря", </a:t>
            </a:r>
            <a:endParaRPr lang="ru-RU" sz="1400" smtClean="0">
              <a:cs typeface="Arial" pitchFamily="34" charset="0"/>
            </a:endParaRPr>
          </a:p>
          <a:p>
            <a:pPr lvl="0" eaLnBrk="0" fontAlgn="base" hangingPunct="0">
              <a:spcBef>
                <a:spcPct val="0"/>
              </a:spcBef>
              <a:spcAft>
                <a:spcPct val="0"/>
              </a:spcAft>
            </a:pPr>
            <a:r>
              <a:rPr lang="ru-RU" sz="1400" smtClean="0">
                <a:cs typeface="Arial" pitchFamily="34" charset="0"/>
              </a:rPr>
              <a:t>Книга «Гордимся своими земляками», Москва, 2006 год</a:t>
            </a:r>
          </a:p>
          <a:p>
            <a:pPr lvl="0" eaLnBrk="0" fontAlgn="base" hangingPunct="0">
              <a:spcBef>
                <a:spcPct val="0"/>
              </a:spcBef>
              <a:spcAft>
                <a:spcPct val="0"/>
              </a:spcAft>
            </a:pPr>
            <a:r>
              <a:rPr lang="ru-RU" sz="1400" smtClean="0">
                <a:cs typeface="Arial" pitchFamily="34" charset="0"/>
              </a:rPr>
              <a:t>Открытые интернет источники</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xfrm>
      </p:grpSpPr>
      <p:pic>
        <p:nvPicPr>
          <p:cNvPr id="1026" name="Picture 2" descr="C:\Users\Танюша\Desktop\ПАМЯТНИКИ\SWScan00204.bmp"/>
          <p:cNvPicPr>
            <a:picLocks noChangeAspect="1" noChangeArrowheads="1"/>
          </p:cNvPicPr>
          <p:nvPr/>
        </p:nvPicPr>
        <p:blipFill>
          <a:blip r:embed="rId2"/>
          <a:stretch>
            <a:fillRect/>
          </a:stretch>
        </p:blipFill>
        <p:spPr bwMode="auto">
          <a:xfrm>
            <a:off x="1428728" y="285728"/>
            <a:ext cx="6786610" cy="3214710"/>
          </a:xfrm>
          <a:prstGeom prst="rect">
            <a:avLst/>
          </a:prstGeom>
        </p:spPr>
        <p:style>
          <a:lnRef idx="2">
            <a:schemeClr val="accent6">
              <a:shade val="50000"/>
            </a:schemeClr>
          </a:lnRef>
          <a:fillRef idx="1">
            <a:schemeClr val="accent6"/>
          </a:fillRef>
          <a:effectRef idx="0">
            <a:schemeClr val="accent6"/>
          </a:effectRef>
          <a:fontRef idx="minor">
            <a:schemeClr val="lt1"/>
          </a:fontRef>
        </p:style>
      </p:pic>
      <p:sp>
        <p:nvSpPr>
          <p:cNvPr id="3" name="TextBox 2"/>
          <p:cNvSpPr txBox="1"/>
          <p:nvPr/>
        </p:nvSpPr>
        <p:spPr>
          <a:xfrm>
            <a:off x="1214414" y="3500438"/>
            <a:ext cx="7500990" cy="276999"/>
          </a:xfrm>
          <a:prstGeom prst="rect">
            <a:avLst/>
          </a:prstGeom>
          <a:noFill/>
        </p:spPr>
        <p:txBody>
          <a:bodyPr wrap="square" rtlCol="0">
            <a:spAutoFit/>
          </a:bodyPr>
          <a:lstStyle/>
          <a:p>
            <a:r>
              <a:rPr lang="ru-RU" sz="1200" smtClean="0"/>
              <a:t>Памятник воинам – землякам, погибшим в годы ВОВ 1941-1945 гг. р.п. Полтавка. Общий вид(фото 2002 года) </a:t>
            </a:r>
            <a:endParaRPr lang="ru-RU" sz="1200"/>
          </a:p>
        </p:txBody>
      </p:sp>
      <p:sp>
        <p:nvSpPr>
          <p:cNvPr id="5" name="TextBox 4"/>
          <p:cNvSpPr txBox="1"/>
          <p:nvPr/>
        </p:nvSpPr>
        <p:spPr>
          <a:xfrm>
            <a:off x="357158" y="4000504"/>
            <a:ext cx="8572560" cy="2292935"/>
          </a:xfrm>
          <a:prstGeom prst="rect">
            <a:avLst/>
          </a:prstGeom>
          <a:noFill/>
        </p:spPr>
        <p:txBody>
          <a:bodyPr wrap="square" rtlCol="0">
            <a:spAutoFit/>
          </a:bodyPr>
          <a:lstStyle/>
          <a:p>
            <a:pPr algn="just"/>
            <a:r>
              <a:rPr lang="ru-RU" sz="1300" smtClean="0"/>
              <a:t>Памятник погибшим землякам в Полтавке установлен 28 октября 1967 года к 50-летию Октябрьской революции. Митинг открыл председатель исполкома райсовета депутатов трудящихся В.А. Малышкин. Прозвучали выступления первого секретаря РК КПСС А.А. Богутова, председателя районного совета ветеранов, учителя И.Ф. Зинченко, участника войны В.Н. Целина. Заведующий отделом пропаганды РК КПСС Крявкин Н.И. зачитал письмо грядущим потомкам. Затем группа участников войны – И.Ф. Зинченко, В.Н. Целинаи другие, пионеры средней школы № 1 Нина Лихогруд и Николай Калиниченко вложили в капсулу письмо с газетой «Заря» от 1 июля 1967 г., посвященной героям войны и труда, и установили в нишу памятника с надписью: «Вскрыть в 2017 году». Памятник (скульптор Цымбал) представляет собой композицию: на вертикальной восьмиметровой стеле изображены три фигуры – символ трех поколений, защищавших Родину. На камне высечены слова: «Мужество ваше и доблесть Родина славит, Родина помнит. На плитах мемориала имена погибших земляков из сел: Полтавка, Ворошилово, Буденное, Шахово, Прогресс, Ново-Сергеевка, Краснопутиловка, Увальное, Черноморка, Малахово, Костюшино.  </a:t>
            </a:r>
            <a:endParaRPr lang="ru-RU" sz="1300"/>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p:cSld>
    <p:bg>
      <p:bgPr>
        <a:blipFill>
          <a:blip r:embed="rId4"/>
          <a:tile tx="0" ty="0" sx="100000" sy="100000" flip="none" algn="tl"/>
        </a:blipFill>
        <a:effectLst/>
      </p:bgPr>
    </p:bg>
    <p:spTree>
      <p:nvGrpSpPr>
        <p:cNvPr id="1" name=""/>
        <p:cNvGrpSpPr/>
        <p:nvPr/>
      </p:nvGrpSpPr>
      <p:grpSpPr>
        <a:xfrm>
          <a:off x="0" y="0"/>
          <a:ext cx="0" cy="0"/>
        </a:xfrm>
      </p:grpSpPr>
      <p:pic>
        <p:nvPicPr>
          <p:cNvPr id="1027" name="Picture 3" descr="C:\Users\Танюша\Desktop\ПАМЯТНИКИ\SWScan00205.bmp"/>
          <p:cNvPicPr>
            <a:picLocks noChangeAspect="1" noChangeArrowheads="1"/>
          </p:cNvPicPr>
          <p:nvPr/>
        </p:nvPicPr>
        <p:blipFill>
          <a:blip r:embed="rId2"/>
          <a:stretch>
            <a:fillRect/>
          </a:stretch>
        </p:blipFill>
        <p:spPr bwMode="auto">
          <a:xfrm>
            <a:off x="214282" y="214290"/>
            <a:ext cx="4143403" cy="3949705"/>
          </a:xfrm>
          <a:prstGeom prst="rect">
            <a:avLst/>
          </a:prstGeom>
        </p:spPr>
        <p:style>
          <a:lnRef idx="1">
            <a:schemeClr val="accent1"/>
          </a:lnRef>
          <a:fillRef idx="3">
            <a:schemeClr val="accent1"/>
          </a:fillRef>
          <a:effectRef idx="2">
            <a:schemeClr val="accent1"/>
          </a:effectRef>
          <a:fontRef idx="minor">
            <a:schemeClr val="lt1"/>
          </a:fontRef>
        </p:style>
      </p:pic>
      <p:sp>
        <p:nvSpPr>
          <p:cNvPr id="4" name="TextBox 3"/>
          <p:cNvSpPr txBox="1"/>
          <p:nvPr/>
        </p:nvSpPr>
        <p:spPr>
          <a:xfrm>
            <a:off x="0" y="4214818"/>
            <a:ext cx="4626459" cy="461665"/>
          </a:xfrm>
          <a:prstGeom prst="rect">
            <a:avLst/>
          </a:prstGeom>
          <a:noFill/>
        </p:spPr>
        <p:txBody>
          <a:bodyPr wrap="square" rtlCol="0">
            <a:spAutoFit/>
          </a:bodyPr>
          <a:lstStyle/>
          <a:p>
            <a:pPr algn="ctr"/>
            <a:r>
              <a:rPr lang="ru-RU" sz="1200" smtClean="0"/>
              <a:t>Памятник воинам –землякам, погибшим в годы ВОВ 1941-1945 гг., </a:t>
            </a:r>
          </a:p>
          <a:p>
            <a:pPr algn="ctr"/>
            <a:r>
              <a:rPr lang="ru-RU" sz="1200" smtClean="0"/>
              <a:t>с. Вольное (фото 1983 года)</a:t>
            </a:r>
            <a:endParaRPr lang="ru-RU" sz="1200"/>
          </a:p>
        </p:txBody>
      </p:sp>
      <p:sp>
        <p:nvSpPr>
          <p:cNvPr id="5" name="TextBox 4"/>
          <p:cNvSpPr txBox="1"/>
          <p:nvPr/>
        </p:nvSpPr>
        <p:spPr>
          <a:xfrm>
            <a:off x="4429124" y="214290"/>
            <a:ext cx="4749313" cy="2693045"/>
          </a:xfrm>
          <a:prstGeom prst="rect">
            <a:avLst/>
          </a:prstGeom>
          <a:noFill/>
        </p:spPr>
        <p:txBody>
          <a:bodyPr wrap="none" rtlCol="0">
            <a:spAutoFit/>
          </a:bodyPr>
          <a:lstStyle/>
          <a:p>
            <a:r>
              <a:rPr lang="ru-RU" sz="1300" smtClean="0"/>
              <a:t>Памятник воинам – землякам в с. Вольное открыли 15 июня </a:t>
            </a:r>
          </a:p>
          <a:p>
            <a:r>
              <a:rPr lang="ru-RU" sz="1300" smtClean="0"/>
              <a:t>1968 года. Митинг открыл председатель сельского совета А.В. </a:t>
            </a:r>
          </a:p>
          <a:p>
            <a:r>
              <a:rPr lang="ru-RU" sz="1300" smtClean="0"/>
              <a:t>Ермоленко. Секретарь парткома совхоза Б.С. Мороз зачитал </a:t>
            </a:r>
          </a:p>
          <a:p>
            <a:r>
              <a:rPr lang="ru-RU" sz="1300" smtClean="0"/>
              <a:t>обращение к потомкам 21 века. Участник войны Миньков И.С., </a:t>
            </a:r>
          </a:p>
          <a:p>
            <a:r>
              <a:rPr lang="ru-RU" sz="1300" smtClean="0"/>
              <a:t>пионеры Пристайло Лидия и Кулиш Геннадий вложили в </a:t>
            </a:r>
          </a:p>
          <a:p>
            <a:r>
              <a:rPr lang="ru-RU" sz="1300" smtClean="0"/>
              <a:t>капсулу письмо-обращение и установили в нишу памятника. </a:t>
            </a:r>
          </a:p>
          <a:p>
            <a:r>
              <a:rPr lang="ru-RU" sz="1300" smtClean="0"/>
              <a:t>Памятник спроектировал рабочий совхоза Петр Тимофеевич</a:t>
            </a:r>
          </a:p>
          <a:p>
            <a:r>
              <a:rPr lang="ru-RU" sz="1300" err="1" smtClean="0"/>
              <a:t>Колодин. Памятник – 12-метровый обелиск, увенчанный </a:t>
            </a:r>
          </a:p>
          <a:p>
            <a:r>
              <a:rPr lang="ru-RU" sz="1300" smtClean="0"/>
              <a:t>орденом Победы. На мраморном своде – герб СССР, на плите </a:t>
            </a:r>
          </a:p>
          <a:p>
            <a:r>
              <a:rPr lang="ru-RU" sz="1300" smtClean="0"/>
              <a:t>слова: «Вечная слава павшим за Родину». На плите </a:t>
            </a:r>
          </a:p>
          <a:p>
            <a:r>
              <a:rPr lang="ru-RU" sz="1300" smtClean="0"/>
              <a:t>шестиметровой стены золотом вписаны имена погибших на </a:t>
            </a:r>
          </a:p>
          <a:p>
            <a:r>
              <a:rPr lang="ru-RU" sz="1300" smtClean="0"/>
              <a:t>войне земляков из сел: Вольное, Длинное, Бежевка, Добрянка, </a:t>
            </a:r>
          </a:p>
          <a:p>
            <a:r>
              <a:rPr lang="ru-RU" sz="1300" err="1" smtClean="0"/>
              <a:t>Бородинка, Зубовка, Новотроицк, Мамоновка.        </a:t>
            </a:r>
            <a:endParaRPr lang="ru-RU" sz="1300"/>
          </a:p>
        </p:txBody>
      </p:sp>
      <p:pic>
        <p:nvPicPr>
          <p:cNvPr id="1029" name="Picture 5"/>
          <p:cNvPicPr>
            <a:picLocks noChangeAspect="1" noChangeArrowheads="1"/>
          </p:cNvPicPr>
          <p:nvPr/>
        </p:nvPicPr>
        <p:blipFill>
          <a:blip r:embed="rId3"/>
          <a:stretch>
            <a:fillRect/>
          </a:stretch>
        </p:blipFill>
        <p:spPr bwMode="auto">
          <a:xfrm>
            <a:off x="5072066" y="3000372"/>
            <a:ext cx="3500462" cy="3571876"/>
          </a:xfrm>
          <a:prstGeom prst="rect">
            <a:avLst/>
          </a:prstGeom>
        </p:spPr>
        <p:style>
          <a:lnRef idx="1">
            <a:schemeClr val="accent1"/>
          </a:lnRef>
          <a:fillRef idx="2">
            <a:schemeClr val="accent1"/>
          </a:fillRef>
          <a:effectRef idx="1">
            <a:schemeClr val="accent1"/>
          </a:effectRef>
          <a:fontRef idx="minor">
            <a:schemeClr val="dk1"/>
          </a:fontRef>
        </p:style>
      </p:pic>
      <p:sp>
        <p:nvSpPr>
          <p:cNvPr id="8" name="Прямоугольник 7"/>
          <p:cNvSpPr/>
          <p:nvPr/>
        </p:nvSpPr>
        <p:spPr>
          <a:xfrm>
            <a:off x="5357818" y="6581001"/>
            <a:ext cx="2928958" cy="276999"/>
          </a:xfrm>
          <a:prstGeom prst="rect">
            <a:avLst/>
          </a:prstGeom>
        </p:spPr>
        <p:txBody>
          <a:bodyPr wrap="square">
            <a:spAutoFit/>
          </a:bodyPr>
          <a:lstStyle/>
          <a:p>
            <a:pPr algn="ctr"/>
            <a:r>
              <a:rPr lang="ru-RU" sz="1200" smtClean="0"/>
              <a:t>Фото из открытых интернет источников</a:t>
            </a:r>
            <a:endParaRPr lang="ru-RU" sz="1200"/>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xfrm>
      </p:grpSpPr>
      <p:pic>
        <p:nvPicPr>
          <p:cNvPr id="2050" name="Picture 2" descr="C:\Users\Танюша\Desktop\ПАМЯТНИКИ\SWScan00207.bmp"/>
          <p:cNvPicPr>
            <a:picLocks noChangeAspect="1" noChangeArrowheads="1"/>
          </p:cNvPicPr>
          <p:nvPr/>
        </p:nvPicPr>
        <p:blipFill>
          <a:blip r:embed="rId2"/>
          <a:stretch>
            <a:fillRect/>
          </a:stretch>
        </p:blipFill>
        <p:spPr bwMode="auto">
          <a:xfrm>
            <a:off x="142844" y="714356"/>
            <a:ext cx="4967299" cy="3454406"/>
          </a:xfrm>
          <a:prstGeom prst="rect">
            <a:avLst/>
          </a:prstGeom>
        </p:spPr>
        <p:style>
          <a:lnRef idx="1">
            <a:schemeClr val="accent1"/>
          </a:lnRef>
          <a:fillRef idx="3">
            <a:schemeClr val="accent1"/>
          </a:fillRef>
          <a:effectRef idx="2">
            <a:schemeClr val="accent1"/>
          </a:effectRef>
          <a:fontRef idx="minor">
            <a:schemeClr val="lt1"/>
          </a:fontRef>
        </p:style>
      </p:pic>
      <p:sp>
        <p:nvSpPr>
          <p:cNvPr id="8" name="Прямоугольник 7"/>
          <p:cNvSpPr/>
          <p:nvPr/>
        </p:nvSpPr>
        <p:spPr>
          <a:xfrm>
            <a:off x="357158" y="4286256"/>
            <a:ext cx="4572000" cy="461665"/>
          </a:xfrm>
          <a:prstGeom prst="rect">
            <a:avLst/>
          </a:prstGeom>
        </p:spPr>
        <p:txBody>
          <a:bodyPr>
            <a:spAutoFit/>
          </a:bodyPr>
          <a:lstStyle/>
          <a:p>
            <a:pPr algn="ctr"/>
            <a:r>
              <a:rPr lang="ru-RU" sz="1200" smtClean="0"/>
              <a:t>Памятник воинам –землякам, погибшим в годы ВОВ 1941-1945 гг., </a:t>
            </a:r>
          </a:p>
          <a:p>
            <a:pPr algn="ctr"/>
            <a:r>
              <a:rPr lang="ru-RU" sz="1200" smtClean="0"/>
              <a:t>с. Соловьевка (фото 1983 года)</a:t>
            </a:r>
            <a:endParaRPr lang="ru-RU" sz="1200"/>
          </a:p>
        </p:txBody>
      </p:sp>
      <p:sp>
        <p:nvSpPr>
          <p:cNvPr id="9" name="TextBox 8"/>
          <p:cNvSpPr txBox="1"/>
          <p:nvPr/>
        </p:nvSpPr>
        <p:spPr>
          <a:xfrm>
            <a:off x="5214942" y="857232"/>
            <a:ext cx="3786181" cy="2292935"/>
          </a:xfrm>
          <a:prstGeom prst="rect">
            <a:avLst/>
          </a:prstGeom>
          <a:noFill/>
        </p:spPr>
        <p:txBody>
          <a:bodyPr wrap="square" rtlCol="0">
            <a:spAutoFit/>
          </a:bodyPr>
          <a:lstStyle/>
          <a:p>
            <a:pPr algn="just"/>
            <a:r>
              <a:rPr lang="ru-RU" sz="1300" smtClean="0"/>
              <a:t>12 октября  1969 года в с. Соловьевка открыли </a:t>
            </a:r>
          </a:p>
          <a:p>
            <a:pPr algn="just"/>
            <a:r>
              <a:rPr lang="ru-RU" sz="1300" smtClean="0"/>
              <a:t>памятник землякам, погибшим за Родину в годы </a:t>
            </a:r>
          </a:p>
          <a:p>
            <a:pPr algn="just"/>
            <a:r>
              <a:rPr lang="ru-RU" sz="1300" smtClean="0"/>
              <a:t>войны. Директор совхоза, офицер запаса, участник Войны Иван Мефодиевич Жулей на фоне тихой музыки реквиема прочел все имена, запечатленные на памятнике. Соловьевцы также вложили в нишу памятника обращение к потомкам. На памятнике увековечены имена погибших из сел: Соловьевка, Ольвиополь, Мечебилово, Христиановка, Смелое, Лубянск, Гришино, Бурашевское.   </a:t>
            </a:r>
            <a:endParaRPr lang="ru-RU" sz="1300"/>
          </a:p>
        </p:txBody>
      </p:sp>
      <p:pic>
        <p:nvPicPr>
          <p:cNvPr id="2053" name="Picture 5"/>
          <p:cNvPicPr>
            <a:picLocks noChangeAspect="1" noChangeArrowheads="1"/>
          </p:cNvPicPr>
          <p:nvPr/>
        </p:nvPicPr>
        <p:blipFill>
          <a:blip r:embed="rId3"/>
          <a:stretch>
            <a:fillRect/>
          </a:stretch>
        </p:blipFill>
        <p:spPr bwMode="auto">
          <a:xfrm>
            <a:off x="5286380" y="3214686"/>
            <a:ext cx="3714776" cy="3143273"/>
          </a:xfrm>
          <a:prstGeom prst="rect">
            <a:avLst/>
          </a:prstGeom>
        </p:spPr>
        <p:style>
          <a:lnRef idx="1">
            <a:schemeClr val="accent1"/>
          </a:lnRef>
          <a:fillRef idx="2">
            <a:schemeClr val="accent1"/>
          </a:fillRef>
          <a:effectRef idx="1">
            <a:schemeClr val="accent1"/>
          </a:effectRef>
          <a:fontRef idx="minor">
            <a:schemeClr val="dk1"/>
          </a:fontRef>
        </p:style>
      </p:pic>
      <p:sp>
        <p:nvSpPr>
          <p:cNvPr id="11" name="Прямоугольник 10"/>
          <p:cNvSpPr/>
          <p:nvPr/>
        </p:nvSpPr>
        <p:spPr>
          <a:xfrm>
            <a:off x="5786446" y="6429396"/>
            <a:ext cx="2808012" cy="276999"/>
          </a:xfrm>
          <a:prstGeom prst="rect">
            <a:avLst/>
          </a:prstGeom>
        </p:spPr>
        <p:txBody>
          <a:bodyPr wrap="none">
            <a:spAutoFit/>
          </a:bodyPr>
          <a:lstStyle/>
          <a:p>
            <a:pPr algn="ctr"/>
            <a:r>
              <a:rPr lang="ru-RU" sz="1200" smtClean="0"/>
              <a:t>Фото из открытых интернет источников</a:t>
            </a:r>
            <a:endParaRPr lang="ru-RU" sz="1200"/>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xfrm>
      </p:grpSpPr>
      <p:pic>
        <p:nvPicPr>
          <p:cNvPr id="3074" name="Picture 2" descr="C:\Users\Танюша\Desktop\ПАМЯТНИКИ\pamyatnik_novoilinovka.jpg"/>
          <p:cNvPicPr>
            <a:picLocks noChangeAspect="1" noChangeArrowheads="1"/>
          </p:cNvPicPr>
          <p:nvPr/>
        </p:nvPicPr>
        <p:blipFill>
          <a:blip r:embed="rId2"/>
          <a:stretch>
            <a:fillRect/>
          </a:stretch>
        </p:blipFill>
        <p:spPr bwMode="auto">
          <a:xfrm>
            <a:off x="285720" y="642918"/>
            <a:ext cx="3762375" cy="4095750"/>
          </a:xfrm>
          <a:prstGeom prst="rect">
            <a:avLst/>
          </a:prstGeom>
        </p:spPr>
        <p:style>
          <a:lnRef idx="1">
            <a:schemeClr val="accent1"/>
          </a:lnRef>
          <a:fillRef idx="3">
            <a:schemeClr val="accent1"/>
          </a:fillRef>
          <a:effectRef idx="2">
            <a:schemeClr val="accent1"/>
          </a:effectRef>
          <a:fontRef idx="minor">
            <a:schemeClr val="lt1"/>
          </a:fontRef>
        </p:style>
      </p:pic>
      <p:sp>
        <p:nvSpPr>
          <p:cNvPr id="3" name="Прямоугольник 2"/>
          <p:cNvSpPr/>
          <p:nvPr/>
        </p:nvSpPr>
        <p:spPr>
          <a:xfrm>
            <a:off x="0" y="4857760"/>
            <a:ext cx="4286281" cy="646331"/>
          </a:xfrm>
          <a:prstGeom prst="rect">
            <a:avLst/>
          </a:prstGeom>
        </p:spPr>
        <p:txBody>
          <a:bodyPr wrap="square">
            <a:spAutoFit/>
          </a:bodyPr>
          <a:lstStyle/>
          <a:p>
            <a:pPr algn="ctr"/>
            <a:r>
              <a:rPr lang="ru-RU" sz="1200" smtClean="0"/>
              <a:t>Памятник воинам –землякам, погибшим в годы ВОВ </a:t>
            </a:r>
          </a:p>
          <a:p>
            <a:pPr algn="ctr"/>
            <a:r>
              <a:rPr lang="ru-RU" sz="1200" smtClean="0"/>
              <a:t>1941-1945 гг., с. Новоильиновка </a:t>
            </a:r>
          </a:p>
          <a:p>
            <a:pPr algn="ctr"/>
            <a:r>
              <a:rPr lang="ru-RU" sz="1200" smtClean="0"/>
              <a:t>(фото из открытых интернет источников)</a:t>
            </a:r>
            <a:endParaRPr lang="ru-RU" sz="1200"/>
          </a:p>
        </p:txBody>
      </p:sp>
      <p:sp>
        <p:nvSpPr>
          <p:cNvPr id="4" name="TextBox 3"/>
          <p:cNvSpPr txBox="1"/>
          <p:nvPr/>
        </p:nvSpPr>
        <p:spPr>
          <a:xfrm>
            <a:off x="4214810" y="1000108"/>
            <a:ext cx="4643470" cy="2893100"/>
          </a:xfrm>
          <a:prstGeom prst="rect">
            <a:avLst/>
          </a:prstGeom>
          <a:noFill/>
        </p:spPr>
        <p:txBody>
          <a:bodyPr wrap="square" rtlCol="0">
            <a:spAutoFit/>
          </a:bodyPr>
          <a:lstStyle/>
          <a:p>
            <a:pPr algn="just"/>
            <a:r>
              <a:rPr lang="ru-RU" sz="1300" smtClean="0"/>
              <a:t>Памятник в Новоильиновке открыли 7 ноября 1977 года. Митинг открыл секретарь парткома совхоза «Большевик» Юрий Николаевич Бабенко. С речью выступили  председатель исполкома сельского совета народных депутатов Евгений Васильевич Рипп, участники войны Иван Степанович Исаенко и Неделько Анисья. Митинг закончился возложением венков. Автор памятника – ленинградский скульптор Александра Ивановна Поповская. Памятник состоит из двух частей: на постаменте воин – освободитель, а у подножия – скорбящая мать и дочь. Изготовлен памятник из цветного цемента, песка, мраморной крошки на железной арматуре: высота памятника 6 метров, высота основания – 1 м. 10 см. на мраморных плитах 285 имен погибших солдат из сел: Терпенье, Светиловка, Шагаловка, Запоздалое, Мамоновка, Козельщино.     </a:t>
            </a:r>
            <a:endParaRPr lang="ru-RU" sz="1300"/>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5"/>
          <a:tile tx="0" ty="0" sx="100000" sy="100000" flip="none" algn="tl"/>
        </a:blipFill>
        <a:effectLst/>
      </p:bgPr>
    </p:bg>
    <p:spTree>
      <p:nvGrpSpPr>
        <p:cNvPr id="1" name=""/>
        <p:cNvGrpSpPr/>
        <p:nvPr/>
      </p:nvGrpSpPr>
      <p:grpSpPr>
        <a:xfrm>
          <a:off x="0" y="0"/>
          <a:ext cx="0" cy="0"/>
        </a:xfrm>
      </p:grpSpPr>
      <p:pic>
        <p:nvPicPr>
          <p:cNvPr id="4098" name="Picture 2" descr="C:\Users\Танюша\Desktop\ПАМЯТНИКИ\SWScan00208.bmp"/>
          <p:cNvPicPr>
            <a:picLocks noChangeAspect="1" noChangeArrowheads="1"/>
          </p:cNvPicPr>
          <p:nvPr/>
        </p:nvPicPr>
        <p:blipFill>
          <a:blip r:embed="rId2"/>
          <a:stretch>
            <a:fillRect/>
          </a:stretch>
        </p:blipFill>
        <p:spPr bwMode="auto">
          <a:xfrm>
            <a:off x="285720" y="642918"/>
            <a:ext cx="4143404" cy="3135309"/>
          </a:xfrm>
          <a:prstGeom prst="rect">
            <a:avLst/>
          </a:prstGeom>
        </p:spPr>
        <p:style>
          <a:lnRef idx="1">
            <a:schemeClr val="accent1"/>
          </a:lnRef>
          <a:fillRef idx="3">
            <a:schemeClr val="accent1"/>
          </a:fillRef>
          <a:effectRef idx="2">
            <a:schemeClr val="accent1"/>
          </a:effectRef>
          <a:fontRef idx="minor">
            <a:schemeClr val="lt1"/>
          </a:fontRef>
        </p:style>
      </p:pic>
      <p:sp>
        <p:nvSpPr>
          <p:cNvPr id="3" name="Прямоугольник 2"/>
          <p:cNvSpPr/>
          <p:nvPr/>
        </p:nvSpPr>
        <p:spPr>
          <a:xfrm>
            <a:off x="214282" y="3286124"/>
            <a:ext cx="4214842" cy="461665"/>
          </a:xfrm>
          <a:prstGeom prst="rect">
            <a:avLst/>
          </a:prstGeom>
        </p:spPr>
        <p:txBody>
          <a:bodyPr wrap="square">
            <a:spAutoFit/>
          </a:bodyPr>
          <a:lstStyle/>
          <a:p>
            <a:pPr algn="ctr"/>
            <a:r>
              <a:rPr lang="ru-RU" sz="1200" smtClean="0"/>
              <a:t>Памятник воинам –землякам, погибшим в годы ВОВ 1941-1945 гг., с. Еремеевка (фото 1983 года)</a:t>
            </a:r>
            <a:endParaRPr lang="ru-RU" sz="1200"/>
          </a:p>
        </p:txBody>
      </p:sp>
      <p:sp>
        <p:nvSpPr>
          <p:cNvPr id="4" name="TextBox 3"/>
          <p:cNvSpPr txBox="1"/>
          <p:nvPr/>
        </p:nvSpPr>
        <p:spPr>
          <a:xfrm>
            <a:off x="4857752" y="714356"/>
            <a:ext cx="4127668" cy="2893100"/>
          </a:xfrm>
          <a:prstGeom prst="rect">
            <a:avLst/>
          </a:prstGeom>
          <a:noFill/>
        </p:spPr>
        <p:txBody>
          <a:bodyPr wrap="square" rtlCol="0">
            <a:spAutoFit/>
          </a:bodyPr>
          <a:lstStyle/>
          <a:p>
            <a:pPr algn="just"/>
            <a:r>
              <a:rPr lang="ru-RU" sz="1300" smtClean="0"/>
              <a:t>Памятник в с. Еремеевка открыли 9 октября 1966 года.</a:t>
            </a:r>
          </a:p>
          <a:p>
            <a:pPr algn="just"/>
            <a:r>
              <a:rPr lang="ru-RU" sz="1300" smtClean="0"/>
              <a:t>Лейтенант Курчатов сдал рапорт Герою Социалистического Труда, директору совхоза «Еремеевский», Павлу Федоровичу Гребенникову. Под звуки Гимна Советского Союза Павел Федорович открыл митинг. Памятник десятиметровой высоты увенчан золотой звездой и Гербом Советского Союза. Чуть ниже высечены на светло-сером мраморе золотом слова: «Вечная память героям, павшим в боях с немецко-фашистскими захватчиками за свободу и независимость Советского Союза 1941-1945 годов». На памятнике увековечены имена погибших  солдат из Еремеевки, Филоново, Каменки, Гостиловки, Коконовки, Краснознаменки.   </a:t>
            </a:r>
            <a:endParaRPr lang="ru-RU" sz="1300"/>
          </a:p>
        </p:txBody>
      </p:sp>
      <p:pic>
        <p:nvPicPr>
          <p:cNvPr id="4099" name="Picture 3"/>
          <p:cNvPicPr>
            <a:picLocks noChangeAspect="1" noChangeArrowheads="1"/>
          </p:cNvPicPr>
          <p:nvPr/>
        </p:nvPicPr>
        <p:blipFill>
          <a:blip r:embed="rId3"/>
          <a:stretch>
            <a:fillRect/>
          </a:stretch>
        </p:blipFill>
        <p:spPr bwMode="auto">
          <a:xfrm>
            <a:off x="5857884" y="3714752"/>
            <a:ext cx="2357454" cy="2713057"/>
          </a:xfrm>
          <a:prstGeom prst="rect">
            <a:avLst/>
          </a:prstGeom>
        </p:spPr>
        <p:style>
          <a:lnRef idx="1">
            <a:schemeClr val="accent1"/>
          </a:lnRef>
          <a:fillRef idx="3">
            <a:schemeClr val="accent1"/>
          </a:fillRef>
          <a:effectRef idx="2">
            <a:schemeClr val="accent1"/>
          </a:effectRef>
          <a:fontRef idx="minor">
            <a:schemeClr val="lt1"/>
          </a:fontRef>
        </p:style>
      </p:pic>
      <p:sp>
        <p:nvSpPr>
          <p:cNvPr id="6" name="Прямоугольник 5"/>
          <p:cNvSpPr/>
          <p:nvPr/>
        </p:nvSpPr>
        <p:spPr>
          <a:xfrm>
            <a:off x="5643570" y="6429396"/>
            <a:ext cx="2808012" cy="276999"/>
          </a:xfrm>
          <a:prstGeom prst="rect">
            <a:avLst/>
          </a:prstGeom>
        </p:spPr>
        <p:txBody>
          <a:bodyPr wrap="none">
            <a:spAutoFit/>
          </a:bodyPr>
          <a:lstStyle/>
          <a:p>
            <a:pPr algn="ctr"/>
            <a:r>
              <a:rPr lang="ru-RU" sz="1200" smtClean="0"/>
              <a:t>Фото из открытых интернет источников</a:t>
            </a:r>
            <a:endParaRPr lang="ru-RU" sz="1200"/>
          </a:p>
        </p:txBody>
      </p:sp>
      <p:pic>
        <p:nvPicPr>
          <p:cNvPr id="4100" name="Picture 4" descr="C:\Users\Танюша\Desktop\ПАМЯТНИКИ\SWScan00209.bmp"/>
          <p:cNvPicPr>
            <a:picLocks noChangeAspect="1" noChangeArrowheads="1"/>
          </p:cNvPicPr>
          <p:nvPr/>
        </p:nvPicPr>
        <p:blipFill>
          <a:blip r:embed="rId4"/>
          <a:stretch>
            <a:fillRect/>
          </a:stretch>
        </p:blipFill>
        <p:spPr bwMode="auto">
          <a:xfrm>
            <a:off x="357158" y="3929066"/>
            <a:ext cx="4098933" cy="2287592"/>
          </a:xfrm>
          <a:prstGeom prst="rect">
            <a:avLst/>
          </a:prstGeom>
        </p:spPr>
        <p:style>
          <a:lnRef idx="1">
            <a:schemeClr val="accent1"/>
          </a:lnRef>
          <a:fillRef idx="3">
            <a:schemeClr val="accent1"/>
          </a:fillRef>
          <a:effectRef idx="2">
            <a:schemeClr val="accent1"/>
          </a:effectRef>
          <a:fontRef idx="minor">
            <a:schemeClr val="lt1"/>
          </a:fontRef>
        </p:style>
      </p:pic>
      <p:sp>
        <p:nvSpPr>
          <p:cNvPr id="8" name="Прямоугольник 7"/>
          <p:cNvSpPr/>
          <p:nvPr/>
        </p:nvSpPr>
        <p:spPr>
          <a:xfrm>
            <a:off x="0" y="6211669"/>
            <a:ext cx="4572000" cy="646331"/>
          </a:xfrm>
          <a:prstGeom prst="rect">
            <a:avLst/>
          </a:prstGeom>
        </p:spPr>
        <p:txBody>
          <a:bodyPr wrap="square">
            <a:spAutoFit/>
          </a:bodyPr>
          <a:lstStyle/>
          <a:p>
            <a:pPr algn="ctr"/>
            <a:r>
              <a:rPr lang="ru-RU" sz="1200" smtClean="0"/>
              <a:t>Возложение венков в день Победы к Памятнику воинам –землякам, погибшим в годы ВОВ 1941-1945 гг., с. Еремеевка </a:t>
            </a:r>
          </a:p>
          <a:p>
            <a:pPr algn="ctr"/>
            <a:r>
              <a:rPr lang="ru-RU" sz="1200" smtClean="0"/>
              <a:t>(фото 1981 года)</a:t>
            </a:r>
            <a:endParaRPr lang="ru-RU" sz="1200"/>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xfrm>
      </p:grpSpPr>
      <p:pic>
        <p:nvPicPr>
          <p:cNvPr id="5122" name="Picture 2" descr="C:\Users\Танюша\Desktop\ПАМЯТНИКИ\воронцовка.jpeg"/>
          <p:cNvPicPr>
            <a:picLocks noChangeAspect="1" noChangeArrowheads="1"/>
          </p:cNvPicPr>
          <p:nvPr/>
        </p:nvPicPr>
        <p:blipFill>
          <a:blip r:embed="rId2"/>
          <a:stretch>
            <a:fillRect/>
          </a:stretch>
        </p:blipFill>
        <p:spPr bwMode="auto">
          <a:xfrm>
            <a:off x="642910" y="1071546"/>
            <a:ext cx="3143252" cy="4167190"/>
          </a:xfrm>
          <a:prstGeom prst="rect">
            <a:avLst/>
          </a:prstGeom>
        </p:spPr>
        <p:style>
          <a:lnRef idx="1">
            <a:schemeClr val="accent1"/>
          </a:lnRef>
          <a:fillRef idx="3">
            <a:schemeClr val="accent1"/>
          </a:fillRef>
          <a:effectRef idx="2">
            <a:schemeClr val="accent1"/>
          </a:effectRef>
          <a:fontRef idx="minor">
            <a:schemeClr val="lt1"/>
          </a:fontRef>
        </p:style>
      </p:pic>
      <p:sp>
        <p:nvSpPr>
          <p:cNvPr id="3" name="Прямоугольник 2"/>
          <p:cNvSpPr/>
          <p:nvPr/>
        </p:nvSpPr>
        <p:spPr>
          <a:xfrm>
            <a:off x="142844" y="5357826"/>
            <a:ext cx="4071966" cy="646331"/>
          </a:xfrm>
          <a:prstGeom prst="rect">
            <a:avLst/>
          </a:prstGeom>
        </p:spPr>
        <p:txBody>
          <a:bodyPr wrap="square">
            <a:spAutoFit/>
          </a:bodyPr>
          <a:lstStyle/>
          <a:p>
            <a:pPr algn="ctr"/>
            <a:r>
              <a:rPr lang="ru-RU" sz="1200" smtClean="0"/>
              <a:t>Памятник воинам –землякам, погибшим в годы ВОВ </a:t>
            </a:r>
          </a:p>
          <a:p>
            <a:pPr algn="ctr"/>
            <a:r>
              <a:rPr lang="ru-RU" sz="1200" smtClean="0"/>
              <a:t>1941-1945 гг., с. Воронцовка </a:t>
            </a:r>
          </a:p>
          <a:p>
            <a:pPr algn="ctr"/>
            <a:r>
              <a:rPr lang="ru-RU" sz="1200" smtClean="0"/>
              <a:t>(фото из открытых интернет источников)</a:t>
            </a:r>
            <a:endParaRPr lang="ru-RU" sz="1200"/>
          </a:p>
        </p:txBody>
      </p:sp>
      <p:sp>
        <p:nvSpPr>
          <p:cNvPr id="4" name="TextBox 3"/>
          <p:cNvSpPr txBox="1"/>
          <p:nvPr/>
        </p:nvSpPr>
        <p:spPr>
          <a:xfrm>
            <a:off x="4429124" y="1571612"/>
            <a:ext cx="4000528" cy="1892826"/>
          </a:xfrm>
          <a:prstGeom prst="rect">
            <a:avLst/>
          </a:prstGeom>
          <a:noFill/>
        </p:spPr>
        <p:txBody>
          <a:bodyPr wrap="square" rtlCol="0">
            <a:spAutoFit/>
          </a:bodyPr>
          <a:lstStyle/>
          <a:p>
            <a:pPr algn="just"/>
            <a:r>
              <a:rPr lang="ru-RU" sz="1300" smtClean="0"/>
              <a:t>Памятник в с. Воронцовка открыли 9 мая 1975 года. Памятник (автор – ленинградский скульптор Поповская Александра Ивановна) – воин, скорбящая мать и ожидающая дочь – символизирует мир глубоких чувств, пронесенных в сердце каждым членом семьи в трудные годы войны. Памятник, словно хранитель, объединил на мраморных плитах имена призванных и погибших из сел: Воронцовка, Никоновка, Новотимофеевка, Святогорка, Щегловка. </a:t>
            </a:r>
            <a:endParaRPr lang="ru-RU" sz="1300"/>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xfrm>
      </p:grpSpPr>
      <p:pic>
        <p:nvPicPr>
          <p:cNvPr id="6146" name="Picture 2" descr="C:\Users\Танюша\Desktop\ПАМЯТНИКИ\SWScan00211.bmp"/>
          <p:cNvPicPr>
            <a:picLocks noChangeAspect="1" noChangeArrowheads="1"/>
          </p:cNvPicPr>
          <p:nvPr/>
        </p:nvPicPr>
        <p:blipFill>
          <a:blip r:embed="rId2"/>
          <a:stretch>
            <a:fillRect/>
          </a:stretch>
        </p:blipFill>
        <p:spPr bwMode="auto">
          <a:xfrm>
            <a:off x="928662" y="857232"/>
            <a:ext cx="7067550" cy="2971800"/>
          </a:xfrm>
          <a:prstGeom prst="rect">
            <a:avLst/>
          </a:prstGeom>
        </p:spPr>
        <p:style>
          <a:lnRef idx="1">
            <a:schemeClr val="accent1"/>
          </a:lnRef>
          <a:fillRef idx="3">
            <a:schemeClr val="accent1"/>
          </a:fillRef>
          <a:effectRef idx="2">
            <a:schemeClr val="accent1"/>
          </a:effectRef>
          <a:fontRef idx="minor">
            <a:schemeClr val="lt1"/>
          </a:fontRef>
        </p:style>
      </p:pic>
      <p:sp>
        <p:nvSpPr>
          <p:cNvPr id="3" name="Прямоугольник 2"/>
          <p:cNvSpPr/>
          <p:nvPr/>
        </p:nvSpPr>
        <p:spPr>
          <a:xfrm>
            <a:off x="1071538" y="3857628"/>
            <a:ext cx="6858048" cy="276999"/>
          </a:xfrm>
          <a:prstGeom prst="rect">
            <a:avLst/>
          </a:prstGeom>
        </p:spPr>
        <p:txBody>
          <a:bodyPr wrap="square">
            <a:spAutoFit/>
          </a:bodyPr>
          <a:lstStyle/>
          <a:p>
            <a:pPr algn="ctr"/>
            <a:r>
              <a:rPr lang="ru-RU" sz="1200" smtClean="0"/>
              <a:t>Памятник воинам –землякам, погибшим в годы ВОВ 1941-1945 гг., с. Красногорка (фото 1983 года)</a:t>
            </a:r>
            <a:endParaRPr lang="ru-RU" sz="1200"/>
          </a:p>
        </p:txBody>
      </p:sp>
      <p:sp>
        <p:nvSpPr>
          <p:cNvPr id="4" name="TextBox 3"/>
          <p:cNvSpPr txBox="1"/>
          <p:nvPr/>
        </p:nvSpPr>
        <p:spPr>
          <a:xfrm>
            <a:off x="500034" y="4357694"/>
            <a:ext cx="8072494" cy="1692771"/>
          </a:xfrm>
          <a:prstGeom prst="rect">
            <a:avLst/>
          </a:prstGeom>
          <a:noFill/>
        </p:spPr>
        <p:txBody>
          <a:bodyPr wrap="square" rtlCol="0">
            <a:spAutoFit/>
          </a:bodyPr>
          <a:lstStyle/>
          <a:p>
            <a:pPr algn="just"/>
            <a:r>
              <a:rPr lang="ru-RU" sz="1300" smtClean="0"/>
              <a:t>Открытие памятника в с. Красногорка состоялось 13 октября 1968 года. Ранним утром у памятника встал почетный караул. Секретарь парткома совхоза «Красногорский» К.Ф. Зимарев открыл митинг, его выступление продолжил директор хозяйства, участник войны Волков Михаил Терентьевич, выступила учительница – участница войны Бондарь Александра Григорьевна. Директор школы Николай Корнеевич Галушко обратился к потомкам 21 века: храните Родину и свободу, будьте мужественны и достойны героев войны. Текст «Обращения» вложили в капсулу. В нишу памятника его вложила участница войны И.А. Акимчук. Памятник увековечил  погибших из сел: Акимовка, аул Сага, Белотурковка, Грозное, Корякино, Киндигиль, Красногорка, Никитовка, Новознаменка, Платово, Приморка, Томинск, Удобное, Хмаровка, Шаровка.</a:t>
            </a:r>
            <a:endParaRPr lang="ru-RU" sz="1300"/>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xfrm>
      </p:grpSpPr>
      <p:pic>
        <p:nvPicPr>
          <p:cNvPr id="7170" name="Picture 2" descr="C:\Users\Танюша\Desktop\ПАМЯТНИКИ\SWScan00212.bmp"/>
          <p:cNvPicPr>
            <a:picLocks noChangeAspect="1" noChangeArrowheads="1"/>
          </p:cNvPicPr>
          <p:nvPr/>
        </p:nvPicPr>
        <p:blipFill>
          <a:blip r:embed="rId2"/>
          <a:stretch>
            <a:fillRect/>
          </a:stretch>
        </p:blipFill>
        <p:spPr bwMode="auto">
          <a:xfrm>
            <a:off x="214282" y="1071546"/>
            <a:ext cx="4338649" cy="3278193"/>
          </a:xfrm>
          <a:prstGeom prst="rect">
            <a:avLst/>
          </a:prstGeom>
        </p:spPr>
        <p:style>
          <a:lnRef idx="1">
            <a:schemeClr val="accent1"/>
          </a:lnRef>
          <a:fillRef idx="3">
            <a:schemeClr val="accent1"/>
          </a:fillRef>
          <a:effectRef idx="2">
            <a:schemeClr val="accent1"/>
          </a:effectRef>
          <a:fontRef idx="minor">
            <a:schemeClr val="lt1"/>
          </a:fontRef>
        </p:style>
      </p:pic>
      <p:sp>
        <p:nvSpPr>
          <p:cNvPr id="3" name="Прямоугольник 2"/>
          <p:cNvSpPr/>
          <p:nvPr/>
        </p:nvSpPr>
        <p:spPr>
          <a:xfrm>
            <a:off x="142844" y="4572008"/>
            <a:ext cx="4572000" cy="461665"/>
          </a:xfrm>
          <a:prstGeom prst="rect">
            <a:avLst/>
          </a:prstGeom>
        </p:spPr>
        <p:txBody>
          <a:bodyPr>
            <a:spAutoFit/>
          </a:bodyPr>
          <a:lstStyle/>
          <a:p>
            <a:pPr algn="ctr"/>
            <a:r>
              <a:rPr lang="ru-RU" sz="1200" smtClean="0"/>
              <a:t>Памятник воинам –землякам, погибшим в годы ВОВ 1941-1945 гг., с. Ольгино (фото 1983 года)</a:t>
            </a:r>
            <a:endParaRPr lang="ru-RU" sz="1200"/>
          </a:p>
        </p:txBody>
      </p:sp>
      <p:sp>
        <p:nvSpPr>
          <p:cNvPr id="4" name="TextBox 3"/>
          <p:cNvSpPr txBox="1"/>
          <p:nvPr/>
        </p:nvSpPr>
        <p:spPr>
          <a:xfrm>
            <a:off x="4643438" y="1214422"/>
            <a:ext cx="4357718" cy="3293209"/>
          </a:xfrm>
          <a:prstGeom prst="rect">
            <a:avLst/>
          </a:prstGeom>
          <a:noFill/>
        </p:spPr>
        <p:txBody>
          <a:bodyPr wrap="square" rtlCol="0">
            <a:spAutoFit/>
          </a:bodyPr>
          <a:lstStyle/>
          <a:p>
            <a:pPr algn="just"/>
            <a:r>
              <a:rPr lang="ru-RU" sz="1300" smtClean="0"/>
              <a:t>Памятник погибшим землякам открыли в Ольгино 9 мая 1967 года. На митинге выступил секретарь парткома совхоза «Ольгинский» Андрей Михайлович Бондарь, наша землячка, Герой Советского Союза, отважная летчица Мария Ивановна Долина и первый секретарь райкома КПСС Алексей Иванович Катугин. Почетный пионерский галстук повязали школьники Ольгино генералу – земляку Янковскому Василию Кирилловичу, кавалеру ордена Александра Невского и многих боевых наград. Памятник представляет собой десятиметровый обелиск с пятиконечной звездой на вершине, над Гербом Советского Союза высечено: «Вечная память павшим  в борьбе за Родину (1941-1945 гг.)». Памятник увековечил имена погибших жителей сел: Ольгино, Андрюшевка, Барвеновка, Георгиевка, Крым, Никополь, Люблино, Ларионовка.</a:t>
            </a:r>
            <a:endParaRPr lang="ru-RU" sz="1300"/>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Апекс">
      <a:majorFont>
        <a:latin typeface="Lucida Sans"/>
        <a:ea typeface="Arial"/>
        <a:cs typeface="Arial"/>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Arial"/>
        <a:cs typeface="Arial"/>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r:embed="rId1">
            <a:duotone>
              <a:schemeClr val="phClr">
                <a:shade val="48000"/>
              </a:schemeClr>
              <a:schemeClr val="phClr">
                <a:tint val="96000"/>
                <a:satMod val="150000"/>
              </a:schemeClr>
            </a:duotone>
          </a:blip>
          <a:tile tx="0" ty="0" sx="80000" sy="80000" flip="none" algn="tl"/>
        </a:blipFill>
      </a:bgFillStyleLst>
    </a:fmtScheme>
  </a:themeElements>
  <a:objectDefaults/>
</a:theme>
</file>

<file path=ppt/theme/theme2.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83</Paragraphs>
  <Slides>16</Slides>
  <Notes>0</Notes>
  <TotalTime>1883</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16</vt:i4>
      </vt:variant>
    </vt:vector>
  </HeadingPairs>
  <TitlesOfParts>
    <vt:vector baseType="lpstr" size="24">
      <vt:lpstr>Arial</vt:lpstr>
      <vt:lpstr>Lucida Sans</vt:lpstr>
      <vt:lpstr>Book Antiqua</vt:lpstr>
      <vt:lpstr>Georgia</vt:lpstr>
      <vt:lpstr>Wingdings 2</vt:lpstr>
      <vt:lpstr>Calibri</vt:lpstr>
      <vt:lpstr>Times New Roman</vt:lpstr>
      <vt:lpstr>Городская</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Слайд 1</dc:title>
  <dc:creator>Татьяна</dc:creator>
  <cp:lastModifiedBy>Танюша</cp:lastModifiedBy>
  <cp:revision>198</cp:revision>
  <dcterms:created xsi:type="dcterms:W3CDTF">2021-04-07T08:56:26Z</dcterms:created>
  <dcterms:modified xsi:type="dcterms:W3CDTF">2024-02-02T09:21:12Z</dcterms:modified>
</cp:coreProperties>
</file>