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charts/chart1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87" r:id="rId2"/>
    <p:sldId id="355" r:id="rId3"/>
    <p:sldId id="356" r:id="rId4"/>
    <p:sldId id="372" r:id="rId5"/>
    <p:sldId id="357" r:id="rId6"/>
    <p:sldId id="334" r:id="rId7"/>
    <p:sldId id="339" r:id="rId8"/>
    <p:sldId id="341" r:id="rId9"/>
    <p:sldId id="360" r:id="rId10"/>
    <p:sldId id="361" r:id="rId11"/>
    <p:sldId id="374" r:id="rId12"/>
    <p:sldId id="362" r:id="rId13"/>
    <p:sldId id="363" r:id="rId14"/>
    <p:sldId id="364" r:id="rId15"/>
    <p:sldId id="365" r:id="rId16"/>
    <p:sldId id="366" r:id="rId17"/>
    <p:sldId id="373" r:id="rId18"/>
    <p:sldId id="370" r:id="rId19"/>
    <p:sldId id="354" r:id="rId20"/>
    <p:sldId id="369" r:id="rId2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9F1"/>
    <a:srgbClr val="FCCD88"/>
    <a:srgbClr val="00FF00"/>
    <a:srgbClr val="FF9900"/>
    <a:srgbClr val="FD03D9"/>
    <a:srgbClr val="FFB685"/>
    <a:srgbClr val="FFCCFF"/>
    <a:srgbClr val="FFFF00"/>
    <a:srgbClr val="CCFFF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934" autoAdjust="0"/>
  </p:normalViewPr>
  <p:slideViewPr>
    <p:cSldViewPr>
      <p:cViewPr varScale="1">
        <p:scale>
          <a:sx n="110" d="100"/>
          <a:sy n="110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9.xlsx"/><Relationship Id="rId1" Type="http://schemas.openxmlformats.org/officeDocument/2006/relationships/image" Target="../media/image33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39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EAEEB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dPt>
            <c:idx val="0"/>
            <c:spPr>
              <a:solidFill>
                <a:srgbClr val="02D439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1"/>
            <c:spPr>
              <a:solidFill>
                <a:schemeClr val="accent3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2"/>
            <c:explosion val="1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77.400000000000006</c:v>
                </c:pt>
                <c:pt idx="1">
                  <c:v>23</c:v>
                </c:pt>
                <c:pt idx="2">
                  <c:v>2.6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на 01.01.2024</c:v>
                </c:pt>
                <c:pt idx="1">
                  <c:v>на 01.01.2025</c:v>
                </c:pt>
                <c:pt idx="2">
                  <c:v>на 01.01.2026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1322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box"/>
        <c:axId val="134354048"/>
        <c:axId val="134355584"/>
        <c:axId val="0"/>
      </c:bar3DChart>
      <c:catAx>
        <c:axId val="13435404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 i="0" baseline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4355584"/>
        <c:crosses val="autoZero"/>
        <c:auto val="1"/>
        <c:lblAlgn val="ctr"/>
        <c:lblOffset val="100"/>
      </c:catAx>
      <c:valAx>
        <c:axId val="134355584"/>
        <c:scaling>
          <c:orientation val="minMax"/>
        </c:scaling>
        <c:delete val="1"/>
        <c:axPos val="l"/>
        <c:numFmt formatCode="General" sourceLinked="1"/>
        <c:tickLblPos val="none"/>
        <c:crossAx val="1343540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7030A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2202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box"/>
        <c:axId val="134494848"/>
        <c:axId val="134496640"/>
        <c:axId val="0"/>
      </c:bar3DChart>
      <c:catAx>
        <c:axId val="1344948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 i="0" baseline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4496640"/>
        <c:crosses val="autoZero"/>
        <c:auto val="1"/>
        <c:lblAlgn val="ctr"/>
        <c:lblOffset val="100"/>
      </c:catAx>
      <c:valAx>
        <c:axId val="134496640"/>
        <c:scaling>
          <c:orientation val="minMax"/>
        </c:scaling>
        <c:delete val="1"/>
        <c:axPos val="l"/>
        <c:numFmt formatCode="General" sourceLinked="1"/>
        <c:tickLblPos val="none"/>
        <c:crossAx val="1344948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B685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114.61999999999999</c:v>
                </c:pt>
                <c:pt idx="1">
                  <c:v>2202</c:v>
                </c:pt>
                <c:pt idx="2">
                  <c:v>2146.54</c:v>
                </c:pt>
              </c:numCache>
            </c:numRef>
          </c:val>
        </c:ser>
        <c:shape val="box"/>
        <c:axId val="134515712"/>
        <c:axId val="134537984"/>
        <c:axId val="0"/>
      </c:bar3DChart>
      <c:catAx>
        <c:axId val="1345157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 i="0" baseline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4537984"/>
        <c:crosses val="autoZero"/>
        <c:auto val="1"/>
        <c:lblAlgn val="ctr"/>
        <c:lblOffset val="100"/>
      </c:catAx>
      <c:valAx>
        <c:axId val="134537984"/>
        <c:scaling>
          <c:orientation val="minMax"/>
        </c:scaling>
        <c:delete val="1"/>
        <c:axPos val="l"/>
        <c:numFmt formatCode="General" sourceLinked="1"/>
        <c:tickLblPos val="none"/>
        <c:crossAx val="13451571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FF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1200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box"/>
        <c:axId val="149980288"/>
        <c:axId val="149981824"/>
        <c:axId val="0"/>
      </c:bar3DChart>
      <c:catAx>
        <c:axId val="1499802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 i="0" baseline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9981824"/>
        <c:crosses val="autoZero"/>
        <c:auto val="1"/>
        <c:lblAlgn val="ctr"/>
        <c:lblOffset val="100"/>
      </c:catAx>
      <c:valAx>
        <c:axId val="149981824"/>
        <c:scaling>
          <c:orientation val="minMax"/>
        </c:scaling>
        <c:delete val="1"/>
        <c:axPos val="l"/>
        <c:numFmt formatCode="General" sourceLinked="1"/>
        <c:tickLblPos val="none"/>
        <c:crossAx val="14998028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39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EAEEB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dPt>
            <c:idx val="0"/>
            <c:spPr>
              <a:solidFill>
                <a:srgbClr val="02D439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1"/>
            <c:spPr>
              <a:solidFill>
                <a:schemeClr val="accent3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2"/>
            <c:explosion val="1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74.599999999999994</c:v>
                </c:pt>
                <c:pt idx="1">
                  <c:v>22.4</c:v>
                </c:pt>
                <c:pt idx="2">
                  <c:v>3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39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EAEEB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dPt>
            <c:idx val="0"/>
            <c:spPr>
              <a:solidFill>
                <a:srgbClr val="02D439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1"/>
            <c:spPr>
              <a:solidFill>
                <a:schemeClr val="accent3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2"/>
            <c:explosion val="1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69.400000000000006</c:v>
                </c:pt>
                <c:pt idx="1">
                  <c:v>28.1</c:v>
                </c:pt>
                <c:pt idx="2">
                  <c:v>2.5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0"/>
      <c:perspective val="30"/>
    </c:view3D>
    <c:plotArea>
      <c:layout>
        <c:manualLayout>
          <c:layoutTarget val="inner"/>
          <c:xMode val="edge"/>
          <c:yMode val="edge"/>
          <c:x val="0"/>
          <c:y val="6.8493150684931503E-2"/>
          <c:w val="0.58034448818897633"/>
          <c:h val="0.8675799086758021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6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FF3300"/>
              </a:solidFill>
            </c:spPr>
          </c:dPt>
          <c:dPt>
            <c:idx val="2"/>
            <c:explosion val="26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rgbClr val="49D105"/>
              </a:solidFill>
            </c:spPr>
          </c:dPt>
          <c:dPt>
            <c:idx val="4"/>
            <c:spPr>
              <a:solidFill>
                <a:srgbClr val="E1BA99"/>
              </a:solidFill>
            </c:spPr>
          </c:dPt>
          <c:dPt>
            <c:idx val="7"/>
            <c:explosion val="26"/>
            <c:spPr>
              <a:solidFill>
                <a:srgbClr val="7030A0"/>
              </a:solidFill>
            </c:spPr>
          </c:dPt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на нефтепродукты</c:v>
                </c:pt>
                <c:pt idx="2">
                  <c:v>Единый налог на вмененный доход для отдельных видов деятельности</c:v>
                </c:pt>
                <c:pt idx="3">
                  <c:v>Государственная пошлина</c:v>
                </c:pt>
                <c:pt idx="4">
                  <c:v>Налог, взимаемый в связи с применением упрощенной системы налогооблажения</c:v>
                </c:pt>
                <c:pt idx="5">
                  <c:v>Налог, взимаемый в связи с применением патентной системы налогооблажения, зачисляемый в бюджеты городских округов</c:v>
                </c:pt>
                <c:pt idx="6">
                  <c:v>Единый сельскохозяйственный налог</c:v>
                </c:pt>
                <c:pt idx="7">
                  <c:v>Отмененные налоги</c:v>
                </c:pt>
              </c:strCache>
            </c:strRef>
          </c:cat>
          <c:val>
            <c:numRef>
              <c:f>Лист1!$B$2:$B$9</c:f>
              <c:numCache>
                <c:formatCode>#,##0.00</c:formatCode>
                <c:ptCount val="8"/>
                <c:pt idx="0">
                  <c:v>221666.1</c:v>
                </c:pt>
                <c:pt idx="1">
                  <c:v>2279.3000000000002</c:v>
                </c:pt>
                <c:pt idx="2" formatCode="General">
                  <c:v>300</c:v>
                </c:pt>
                <c:pt idx="3" formatCode="General">
                  <c:v>2099.6999999999998</c:v>
                </c:pt>
                <c:pt idx="4">
                  <c:v>5931.6</c:v>
                </c:pt>
                <c:pt idx="5" formatCode="General">
                  <c:v>500</c:v>
                </c:pt>
                <c:pt idx="6">
                  <c:v>5238.4000000000005</c:v>
                </c:pt>
                <c:pt idx="7" formatCode="General">
                  <c:v>100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323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8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FF33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rgbClr val="49D105"/>
              </a:solidFill>
            </c:spPr>
          </c:dPt>
          <c:dPt>
            <c:idx val="4"/>
            <c:spPr>
              <a:solidFill>
                <a:srgbClr val="E1BA99"/>
              </a:solidFill>
            </c:spPr>
          </c:dPt>
          <c:dPt>
            <c:idx val="5"/>
            <c:spPr>
              <a:solidFill>
                <a:srgbClr val="7030A0"/>
              </a:solidFill>
            </c:spPr>
          </c:dPt>
          <c:cat>
            <c:strRef>
              <c:f>Лист1!$A$2:$A$7</c:f>
              <c:strCache>
                <c:ptCount val="6"/>
                <c:pt idx="0">
                  <c:v>Плата за негативное воздействие на окружающую среду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Штрафы, санкции, возмещение ущерба</c:v>
                </c:pt>
                <c:pt idx="4">
                  <c:v>Доходы от использования имущества, находящегося в государственной и муниципальной собственности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200</c:v>
                </c:pt>
                <c:pt idx="1">
                  <c:v>2970</c:v>
                </c:pt>
                <c:pt idx="2" formatCode="General">
                  <c:v>548.1</c:v>
                </c:pt>
                <c:pt idx="3">
                  <c:v>841.7</c:v>
                </c:pt>
                <c:pt idx="4">
                  <c:v>16623.400000000001</c:v>
                </c:pt>
                <c:pt idx="5" formatCode="General">
                  <c:v>339.1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24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5"/>
          <c:dPt>
            <c:idx val="0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1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spPr>
              <a:solidFill>
                <a:schemeClr val="accent3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cat>
            <c:strRef>
              <c:f>Лист1!$A$2:$A$5</c:f>
              <c:strCache>
                <c:ptCount val="4"/>
                <c:pt idx="0">
                  <c:v>Социальная сфера</c:v>
                </c:pt>
                <c:pt idx="1">
                  <c:v>Производственная сфера</c:v>
                </c:pt>
                <c:pt idx="2">
                  <c:v>Прочие расходы</c:v>
                </c:pt>
                <c:pt idx="3">
                  <c:v>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79.900000000000006</c:v>
                </c:pt>
                <c:pt idx="1">
                  <c:v>6.7</c:v>
                </c:pt>
                <c:pt idx="2">
                  <c:v>9.5</c:v>
                </c:pt>
                <c:pt idx="3">
                  <c:v>3.9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5"/>
          <c:dPt>
            <c:idx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rgbClr val="FFB685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spPr>
              <a:solidFill>
                <a:srgbClr val="CCFFFF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4"/>
            <c:spPr>
              <a:solidFill>
                <a:schemeClr val="accent1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5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Лист1!$A$2:$A$7</c:f>
              <c:strCache>
                <c:ptCount val="6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 2</c:v>
                </c:pt>
                <c:pt idx="5">
                  <c:v>11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3759.1</c:v>
                </c:pt>
                <c:pt idx="1">
                  <c:v>240</c:v>
                </c:pt>
                <c:pt idx="2">
                  <c:v>628.70000000000005</c:v>
                </c:pt>
                <c:pt idx="3">
                  <c:v>11025.6</c:v>
                </c:pt>
                <c:pt idx="4">
                  <c:v>310</c:v>
                </c:pt>
                <c:pt idx="5">
                  <c:v>232.2</c:v>
                </c:pt>
              </c:numCache>
            </c:numRef>
          </c:val>
        </c:ser>
        <c:firstSliceAng val="0"/>
      </c:pieChart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5"/>
          <c:dPt>
            <c:idx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1"/>
            <c:explosion val="10"/>
            <c:spPr>
              <a:solidFill>
                <a:schemeClr val="accent5">
                  <a:lumMod val="20000"/>
                  <a:lumOff val="8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2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52421.7</c:v>
                </c:pt>
                <c:pt idx="1">
                  <c:v>729.8</c:v>
                </c:pt>
                <c:pt idx="2">
                  <c:v>25627.4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Продажи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cat>
            <c:strRef>
              <c:f>'Лист1'!$A$2</c:f>
              <c:strCache>
                <c:ptCount val="1"/>
                <c:pt idx="0">
                  <c:v>Кв. 1</c:v>
                </c:pt>
              </c:strCache>
            </c:strRef>
          </c:cat>
          <c:val>
            <c:numRef>
              <c:f>'Лист1'!$B$2</c:f>
              <c:numCache>
                <c:formatCode>General</c:formatCode>
                <c:ptCount val="1"/>
                <c:pt idx="0">
                  <c:v>27436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93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152" y="0"/>
            <a:ext cx="294693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DCEA7CF-2D46-463D-BB55-8CF8D888B8E7}" type="datetimeFigureOut">
              <a:rPr lang="ru-RU"/>
              <a:pPr>
                <a:defRPr/>
              </a:pPr>
              <a:t>23.05.2024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4876"/>
            <a:ext cx="5438776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93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152" y="9428164"/>
            <a:ext cx="294693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472DA84-E163-45A3-BE34-05F492065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2561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72DA84-E163-45A3-BE34-05F49206584C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DB270-194D-4A0C-B266-FD105287BA6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561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151B8-C500-4932-ABEA-B339644C3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5B982-F95C-4B90-92F1-7594B5E60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DC7A7-53F3-44FE-B720-A9A431287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58E14-A3D9-4156-866C-AF5FDA352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9AC36-9407-4485-8E0F-875E55B39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330C8-C620-491C-8366-C4159324C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D08E7-FECB-4216-A104-E996AFB9E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CE4EE-70BE-4F99-B7CC-35B3C55A8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E0E3F-A366-4B72-9ACF-7254050F1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AB97D-DDD5-49A0-A6DD-5EF30BB4D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7F6EF-3FAA-4BE3-94A4-0A5945156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331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CCDCDFC-E5AF-49AD-8B11-9A685A64C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2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51" r:id="rId9"/>
    <p:sldLayoutId id="2147484252" r:id="rId10"/>
    <p:sldLayoutId id="2147484253" r:id="rId11"/>
  </p:sldLayoutIdLst>
  <p:transition>
    <p:zo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1.png"/><Relationship Id="rId10" Type="http://schemas.openxmlformats.org/officeDocument/2006/relationships/image" Target="../media/image13.png"/><Relationship Id="rId4" Type="http://schemas.openxmlformats.org/officeDocument/2006/relationships/chart" Target="../charts/chart7.xml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3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3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chart" Target="../charts/chart4.xml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chart" Target="../charts/chart5.xml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152400" y="208406"/>
            <a:ext cx="8762999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000" b="1" i="1" dirty="0">
              <a:latin typeface="Bookman Old Style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ИСПОЛНЕНИЕ БЮДЖЕТА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ПОЛТАВСКОГО МУНИЦИПАЛЬНОГО РАЙОНА ЗА 2023 ГОД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mgpr.omskportal.ru/ru/municipal/localAuthList/3-52-248-1/officialsite/news/2016/10/24/1477281673698/PageContent/0/imageMin/%D0%B3%D0%B5%D1%80%D0%B1%20%D0%B0%D0%BB%D1%8C%D0%B1%D0%BE%D0%B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6361" y="3281362"/>
            <a:ext cx="2321364" cy="2814637"/>
          </a:xfrm>
          <a:prstGeom prst="rect">
            <a:avLst/>
          </a:prstGeom>
          <a:noFill/>
        </p:spPr>
      </p:pic>
      <p:pic>
        <p:nvPicPr>
          <p:cNvPr id="38914" name="Picture 2" descr="https://fb.ru/misc/i/gallery/83384/241098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63956" y="3276600"/>
            <a:ext cx="2368296" cy="2819400"/>
          </a:xfrm>
          <a:prstGeom prst="rect">
            <a:avLst/>
          </a:prstGeom>
          <a:noFill/>
        </p:spPr>
      </p:pic>
      <p:pic>
        <p:nvPicPr>
          <p:cNvPr id="8" name="Picture 2" descr="Picture backgrou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644" y="3263672"/>
            <a:ext cx="2656940" cy="26569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Культура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sp useBgFill="1">
        <p:nvSpPr>
          <p:cNvPr id="35" name="Скругленный прямоугольник 34"/>
          <p:cNvSpPr/>
          <p:nvPr/>
        </p:nvSpPr>
        <p:spPr>
          <a:xfrm>
            <a:off x="3283792" y="777818"/>
            <a:ext cx="2590800" cy="838200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Всего расходов: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108 527,4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90"/>
          <p:cNvGrpSpPr/>
          <p:nvPr/>
        </p:nvGrpSpPr>
        <p:grpSpPr>
          <a:xfrm>
            <a:off x="457201" y="2077520"/>
            <a:ext cx="8229599" cy="762000"/>
            <a:chOff x="457201" y="1905000"/>
            <a:chExt cx="8229599" cy="762000"/>
          </a:xfrm>
          <a:effectLst/>
        </p:grpSpPr>
        <p:grpSp>
          <p:nvGrpSpPr>
            <p:cNvPr id="3" name="Группа 29"/>
            <p:cNvGrpSpPr/>
            <p:nvPr/>
          </p:nvGrpSpPr>
          <p:grpSpPr>
            <a:xfrm>
              <a:off x="457201" y="1905000"/>
              <a:ext cx="8229599" cy="762000"/>
              <a:chOff x="1066801" y="1066800"/>
              <a:chExt cx="7315199" cy="914400"/>
            </a:xfrm>
          </p:grpSpPr>
          <p:sp>
            <p:nvSpPr>
              <p:cNvPr id="78" name="Скругленный прямоугольник 77"/>
              <p:cNvSpPr/>
              <p:nvPr/>
            </p:nvSpPr>
            <p:spPr>
              <a:xfrm>
                <a:off x="1066801" y="1066800"/>
                <a:ext cx="5080000" cy="914400"/>
              </a:xfrm>
              <a:prstGeom prst="roundRect">
                <a:avLst/>
              </a:prstGeom>
              <a:solidFill>
                <a:srgbClr val="CCFFFF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МБДОУ «Полтавский культурно - досуговый центр «Русь»</a:t>
                </a:r>
                <a:endParaRPr lang="ru-RU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Скругленный прямоугольник 78"/>
              <p:cNvSpPr/>
              <p:nvPr/>
            </p:nvSpPr>
            <p:spPr>
              <a:xfrm>
                <a:off x="6858000" y="1066800"/>
                <a:ext cx="1524000" cy="914400"/>
              </a:xfrm>
              <a:prstGeom prst="roundRect">
                <a:avLst/>
              </a:prstGeom>
              <a:solidFill>
                <a:srgbClr val="FFFFCC"/>
              </a:solidFill>
              <a:ln/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43 422,9</a:t>
                </a:r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85" name="Прямая со стрелкой 84"/>
            <p:cNvCxnSpPr>
              <a:stCxn id="78" idx="3"/>
              <a:endCxn id="79" idx="1"/>
            </p:cNvCxnSpPr>
            <p:nvPr/>
          </p:nvCxnSpPr>
          <p:spPr>
            <a:xfrm>
              <a:off x="6172201" y="2286000"/>
              <a:ext cx="800099" cy="1588"/>
            </a:xfrm>
            <a:prstGeom prst="straightConnector1">
              <a:avLst/>
            </a:prstGeom>
            <a:ln>
              <a:tailEnd type="triangle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4" name="Группа 91"/>
          <p:cNvGrpSpPr/>
          <p:nvPr/>
        </p:nvGrpSpPr>
        <p:grpSpPr>
          <a:xfrm>
            <a:off x="457200" y="3024990"/>
            <a:ext cx="8229599" cy="762000"/>
            <a:chOff x="457200" y="2895600"/>
            <a:chExt cx="8229599" cy="762000"/>
          </a:xfrm>
          <a:effectLst/>
        </p:grpSpPr>
        <p:grpSp>
          <p:nvGrpSpPr>
            <p:cNvPr id="5" name="Группа 29"/>
            <p:cNvGrpSpPr/>
            <p:nvPr/>
          </p:nvGrpSpPr>
          <p:grpSpPr>
            <a:xfrm>
              <a:off x="457200" y="2895600"/>
              <a:ext cx="8229599" cy="762000"/>
              <a:chOff x="1066801" y="1066800"/>
              <a:chExt cx="7315199" cy="914400"/>
            </a:xfrm>
          </p:grpSpPr>
          <p:sp>
            <p:nvSpPr>
              <p:cNvPr id="88" name="Скругленный прямоугольник 87"/>
              <p:cNvSpPr/>
              <p:nvPr/>
            </p:nvSpPr>
            <p:spPr>
              <a:xfrm>
                <a:off x="1066801" y="1066800"/>
                <a:ext cx="5080000" cy="914400"/>
              </a:xfrm>
              <a:prstGeom prst="roundRect">
                <a:avLst/>
              </a:prstGeom>
              <a:solidFill>
                <a:srgbClr val="00FF00"/>
              </a:solidFill>
              <a:ln>
                <a:solidFill>
                  <a:srgbClr val="00FF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МКОУ «Полтавская централизованная библиотечная система</a:t>
                </a:r>
                <a:r>
                  <a:rPr lang="ru-RU" b="1" i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»</a:t>
                </a:r>
                <a:endParaRPr lang="ru-RU" b="1" i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Скругленный прямоугольник 88"/>
              <p:cNvSpPr/>
              <p:nvPr/>
            </p:nvSpPr>
            <p:spPr>
              <a:xfrm>
                <a:off x="6858000" y="1066800"/>
                <a:ext cx="1524000" cy="914400"/>
              </a:xfrm>
              <a:prstGeom prst="roundRect">
                <a:avLst/>
              </a:prstGeom>
              <a:solidFill>
                <a:srgbClr val="FFFFCC"/>
              </a:solidFill>
              <a:ln/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28 816,1</a:t>
                </a:r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90" name="Прямая со стрелкой 89"/>
            <p:cNvCxnSpPr/>
            <p:nvPr/>
          </p:nvCxnSpPr>
          <p:spPr>
            <a:xfrm>
              <a:off x="6172200" y="3275012"/>
              <a:ext cx="800099" cy="1588"/>
            </a:xfrm>
            <a:prstGeom prst="straightConnector1">
              <a:avLst/>
            </a:prstGeom>
            <a:ln>
              <a:tailEnd type="triangle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6" name="Группа 93"/>
          <p:cNvGrpSpPr/>
          <p:nvPr/>
        </p:nvGrpSpPr>
        <p:grpSpPr>
          <a:xfrm>
            <a:off x="457201" y="3972460"/>
            <a:ext cx="8229599" cy="762000"/>
            <a:chOff x="457201" y="1905000"/>
            <a:chExt cx="8229599" cy="762000"/>
          </a:xfrm>
          <a:effectLst/>
        </p:grpSpPr>
        <p:grpSp>
          <p:nvGrpSpPr>
            <p:cNvPr id="7" name="Группа 29"/>
            <p:cNvGrpSpPr/>
            <p:nvPr/>
          </p:nvGrpSpPr>
          <p:grpSpPr>
            <a:xfrm>
              <a:off x="457201" y="1905000"/>
              <a:ext cx="8229599" cy="762000"/>
              <a:chOff x="1066801" y="1066800"/>
              <a:chExt cx="7315199" cy="914400"/>
            </a:xfrm>
          </p:grpSpPr>
          <p:sp>
            <p:nvSpPr>
              <p:cNvPr id="97" name="Скругленный прямоугольник 96"/>
              <p:cNvSpPr/>
              <p:nvPr/>
            </p:nvSpPr>
            <p:spPr>
              <a:xfrm>
                <a:off x="1066801" y="1066800"/>
                <a:ext cx="5080000" cy="914400"/>
              </a:xfrm>
              <a:prstGeom prst="roundRect">
                <a:avLst/>
              </a:prstGeom>
              <a:solidFill>
                <a:srgbClr val="FD03D9"/>
              </a:solidFill>
              <a:ln>
                <a:solidFill>
                  <a:srgbClr val="FD03D9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МКОУ «Полтавский историко – краеведческий музей»</a:t>
                </a:r>
                <a:endParaRPr lang="ru-RU" b="1" i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8" name="Скругленный прямоугольник 97"/>
              <p:cNvSpPr/>
              <p:nvPr/>
            </p:nvSpPr>
            <p:spPr>
              <a:xfrm>
                <a:off x="6858000" y="1066800"/>
                <a:ext cx="1524000" cy="914400"/>
              </a:xfrm>
              <a:prstGeom prst="roundRect">
                <a:avLst/>
              </a:prstGeom>
              <a:solidFill>
                <a:srgbClr val="FFFFCC"/>
              </a:solidFill>
              <a:ln/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5 921,3</a:t>
                </a:r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96" name="Прямая со стрелкой 95"/>
            <p:cNvCxnSpPr>
              <a:stCxn id="97" idx="3"/>
              <a:endCxn id="98" idx="1"/>
            </p:cNvCxnSpPr>
            <p:nvPr/>
          </p:nvCxnSpPr>
          <p:spPr>
            <a:xfrm>
              <a:off x="6172201" y="2286000"/>
              <a:ext cx="800099" cy="1588"/>
            </a:xfrm>
            <a:prstGeom prst="straightConnector1">
              <a:avLst/>
            </a:prstGeom>
            <a:ln>
              <a:tailEnd type="triangle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8" name="Группа 98"/>
          <p:cNvGrpSpPr/>
          <p:nvPr/>
        </p:nvGrpSpPr>
        <p:grpSpPr>
          <a:xfrm>
            <a:off x="457200" y="4919930"/>
            <a:ext cx="8229599" cy="762000"/>
            <a:chOff x="457200" y="2895600"/>
            <a:chExt cx="8229599" cy="762000"/>
          </a:xfrm>
          <a:effectLst/>
        </p:grpSpPr>
        <p:grpSp>
          <p:nvGrpSpPr>
            <p:cNvPr id="9" name="Группа 29"/>
            <p:cNvGrpSpPr/>
            <p:nvPr/>
          </p:nvGrpSpPr>
          <p:grpSpPr>
            <a:xfrm>
              <a:off x="457200" y="2895600"/>
              <a:ext cx="8229599" cy="762000"/>
              <a:chOff x="1066801" y="1066800"/>
              <a:chExt cx="7315199" cy="914400"/>
            </a:xfrm>
          </p:grpSpPr>
          <p:sp>
            <p:nvSpPr>
              <p:cNvPr id="102" name="Скругленный прямоугольник 101"/>
              <p:cNvSpPr/>
              <p:nvPr/>
            </p:nvSpPr>
            <p:spPr>
              <a:xfrm>
                <a:off x="1066801" y="1066800"/>
                <a:ext cx="5080000" cy="914400"/>
              </a:xfrm>
              <a:prstGeom prst="roundRect">
                <a:avLst/>
              </a:prstGeom>
              <a:solidFill>
                <a:srgbClr val="FFB685"/>
              </a:solidFill>
              <a:ln>
                <a:solidFill>
                  <a:srgbClr val="FF99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КУ «Хозяйственное управление в сфере культуры»</a:t>
                </a:r>
                <a:endParaRPr lang="ru-RU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3" name="Скругленный прямоугольник 102"/>
              <p:cNvSpPr/>
              <p:nvPr/>
            </p:nvSpPr>
            <p:spPr>
              <a:xfrm>
                <a:off x="6858000" y="1066800"/>
                <a:ext cx="1524000" cy="914400"/>
              </a:xfrm>
              <a:prstGeom prst="roundRect">
                <a:avLst/>
              </a:prstGeom>
              <a:solidFill>
                <a:srgbClr val="FFFFCC"/>
              </a:solidFill>
              <a:ln/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28 763,3</a:t>
                </a:r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101" name="Прямая со стрелкой 100"/>
            <p:cNvCxnSpPr/>
            <p:nvPr/>
          </p:nvCxnSpPr>
          <p:spPr>
            <a:xfrm>
              <a:off x="6172200" y="3275012"/>
              <a:ext cx="800099" cy="1588"/>
            </a:xfrm>
            <a:prstGeom prst="straightConnector1">
              <a:avLst/>
            </a:prstGeom>
            <a:ln>
              <a:tailEnd type="triangle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10" name="Группа 103"/>
          <p:cNvGrpSpPr/>
          <p:nvPr/>
        </p:nvGrpSpPr>
        <p:grpSpPr>
          <a:xfrm>
            <a:off x="457200" y="5867400"/>
            <a:ext cx="8229599" cy="762000"/>
            <a:chOff x="457200" y="2895600"/>
            <a:chExt cx="8229599" cy="762000"/>
          </a:xfrm>
          <a:effectLst/>
        </p:grpSpPr>
        <p:grpSp>
          <p:nvGrpSpPr>
            <p:cNvPr id="11" name="Группа 29"/>
            <p:cNvGrpSpPr/>
            <p:nvPr/>
          </p:nvGrpSpPr>
          <p:grpSpPr>
            <a:xfrm>
              <a:off x="457200" y="2895600"/>
              <a:ext cx="8229599" cy="762000"/>
              <a:chOff x="1066801" y="1066800"/>
              <a:chExt cx="7315199" cy="914400"/>
            </a:xfrm>
          </p:grpSpPr>
          <p:sp>
            <p:nvSpPr>
              <p:cNvPr id="107" name="Скругленный прямоугольник 106"/>
              <p:cNvSpPr/>
              <p:nvPr/>
            </p:nvSpPr>
            <p:spPr>
              <a:xfrm>
                <a:off x="1066801" y="1066800"/>
                <a:ext cx="5080000" cy="914400"/>
              </a:xfrm>
              <a:prstGeom prst="roundRect">
                <a:avLst/>
              </a:prstGeom>
              <a:solidFill>
                <a:srgbClr val="1409F1"/>
              </a:solidFill>
              <a:ln>
                <a:solidFill>
                  <a:srgbClr val="1409F1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i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Аппарат управления</a:t>
                </a:r>
                <a:endParaRPr lang="ru-RU" b="1" i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8" name="Скругленный прямоугольник 107"/>
              <p:cNvSpPr/>
              <p:nvPr/>
            </p:nvSpPr>
            <p:spPr>
              <a:xfrm>
                <a:off x="6858000" y="1066800"/>
                <a:ext cx="1524000" cy="914400"/>
              </a:xfrm>
              <a:prstGeom prst="roundRect">
                <a:avLst/>
              </a:prstGeom>
              <a:solidFill>
                <a:srgbClr val="FFFFCC"/>
              </a:solidFill>
              <a:ln/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1 603,8</a:t>
                </a:r>
                <a:endPara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106" name="Прямая со стрелкой 105"/>
            <p:cNvCxnSpPr/>
            <p:nvPr/>
          </p:nvCxnSpPr>
          <p:spPr>
            <a:xfrm>
              <a:off x="6172200" y="3275012"/>
              <a:ext cx="800099" cy="1588"/>
            </a:xfrm>
            <a:prstGeom prst="straightConnector1">
              <a:avLst/>
            </a:prstGeom>
            <a:ln>
              <a:tailEnd type="triangle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30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7762866" y="1444823"/>
            <a:ext cx="11430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Рисунок 33" descr="\\172.16.19.108\обмен\Другов Е.В\картинки для слайдов\культура\IMG_0581.jpg"/>
          <p:cNvPicPr/>
          <p:nvPr/>
        </p:nvPicPr>
        <p:blipFill>
          <a:blip r:embed="rId4" cstate="print"/>
          <a:srcRect l="6837" t="35841" r="24372"/>
          <a:stretch>
            <a:fillRect/>
          </a:stretch>
        </p:blipFill>
        <p:spPr bwMode="auto">
          <a:xfrm>
            <a:off x="200004" y="304800"/>
            <a:ext cx="3000396" cy="1575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Рисунок 35" descr="\\172.16.19.108\обмен\Другов Е.В\картинки для слайдов\культура\DSC_1160.jpg"/>
          <p:cNvPicPr/>
          <p:nvPr/>
        </p:nvPicPr>
        <p:blipFill>
          <a:blip r:embed="rId5" cstate="print"/>
          <a:srcRect t="14208" b="18185"/>
          <a:stretch>
            <a:fillRect/>
          </a:stretch>
        </p:blipFill>
        <p:spPr bwMode="auto">
          <a:xfrm>
            <a:off x="5943600" y="275916"/>
            <a:ext cx="3000396" cy="1595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TextBox 18"/>
          <p:cNvSpPr txBox="1">
            <a:spLocks noChangeArrowheads="1"/>
          </p:cNvSpPr>
          <p:nvPr/>
        </p:nvSpPr>
        <p:spPr bwMode="auto">
          <a:xfrm>
            <a:off x="7909508" y="1749623"/>
            <a:ext cx="11430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. рублей</a:t>
            </a:r>
          </a:p>
        </p:txBody>
      </p:sp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Реализация инициативных проектов на территории Полтавского муниципального района 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30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32" name="Скругленный прямоугольник 31"/>
          <p:cNvSpPr/>
          <p:nvPr/>
        </p:nvSpPr>
        <p:spPr>
          <a:xfrm>
            <a:off x="2819400" y="4267200"/>
            <a:ext cx="4038600" cy="457200"/>
          </a:xfrm>
          <a:prstGeom prst="round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«Молодежный проспект»</a:t>
            </a:r>
            <a:endParaRPr lang="ru-RU" i="1" dirty="0"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\\172.16.19.108\обмен\Другов Е.В\IMG_20230421_120044.jpg"/>
          <p:cNvPicPr>
            <a:picLocks noChangeAspect="1" noChangeArrowheads="1"/>
          </p:cNvPicPr>
          <p:nvPr/>
        </p:nvPicPr>
        <p:blipFill>
          <a:blip r:embed="rId4" cstate="print"/>
          <a:srcRect b="51825"/>
          <a:stretch>
            <a:fillRect/>
          </a:stretch>
        </p:blipFill>
        <p:spPr bwMode="auto">
          <a:xfrm>
            <a:off x="92018" y="4724400"/>
            <a:ext cx="4298408" cy="2070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" name="Picture 3" descr="\\172.16.19.108\обмен\Другов Е.В\IMG_20230421_120044.jpg"/>
          <p:cNvPicPr>
            <a:picLocks noChangeAspect="1" noChangeArrowheads="1"/>
          </p:cNvPicPr>
          <p:nvPr/>
        </p:nvPicPr>
        <p:blipFill>
          <a:blip r:embed="rId4" cstate="print"/>
          <a:srcRect t="51095" r="50365" b="3650"/>
          <a:stretch>
            <a:fillRect/>
          </a:stretch>
        </p:blipFill>
        <p:spPr bwMode="auto">
          <a:xfrm>
            <a:off x="4327946" y="4721482"/>
            <a:ext cx="2271959" cy="2071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Picture 3" descr="\\172.16.19.108\обмен\Другов Е.В\IMG_20230421_120044.jpg"/>
          <p:cNvPicPr>
            <a:picLocks noChangeAspect="1" noChangeArrowheads="1"/>
          </p:cNvPicPr>
          <p:nvPr/>
        </p:nvPicPr>
        <p:blipFill>
          <a:blip r:embed="rId4" cstate="print"/>
          <a:srcRect l="51095" t="52555" b="2190"/>
          <a:stretch>
            <a:fillRect/>
          </a:stretch>
        </p:blipFill>
        <p:spPr bwMode="auto">
          <a:xfrm>
            <a:off x="6607824" y="4718712"/>
            <a:ext cx="2247791" cy="2080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evgen\Desktop\c07339e997174518c5c672f6a5bc02a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1705691"/>
            <a:ext cx="5410200" cy="2485309"/>
          </a:xfrm>
          <a:prstGeom prst="rect">
            <a:avLst/>
          </a:prstGeom>
          <a:noFill/>
        </p:spPr>
      </p:pic>
      <p:sp useBgFill="1">
        <p:nvSpPr>
          <p:cNvPr id="12" name="Скругленный прямоугольник 11"/>
          <p:cNvSpPr/>
          <p:nvPr/>
        </p:nvSpPr>
        <p:spPr>
          <a:xfrm>
            <a:off x="2286000" y="990600"/>
            <a:ext cx="4495800" cy="609600"/>
          </a:xfrm>
          <a:prstGeom prst="round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Арт-пространство 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«Скейт-парк на молодежном проспекте»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Реализация «майских» указов Президента РФ по повышению заработной платы отдельных категорий работников бюджетной сферы в 2023 году, руб. 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5419275"/>
            <a:ext cx="2665287" cy="14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 useBgFill="1">
        <p:nvSpPr>
          <p:cNvPr id="33" name="Скругленный прямоугольник 32"/>
          <p:cNvSpPr/>
          <p:nvPr/>
        </p:nvSpPr>
        <p:spPr>
          <a:xfrm>
            <a:off x="228600" y="1552575"/>
            <a:ext cx="3352800" cy="685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Педагогические работники образовательных учреждений общего образования</a:t>
            </a:r>
            <a:endParaRPr lang="ru-RU" sz="1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>
          <a:xfrm>
            <a:off x="228600" y="2400300"/>
            <a:ext cx="3352800" cy="685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Педагогические работники дошкольных образовательных учреждений</a:t>
            </a:r>
            <a:endParaRPr lang="ru-RU" sz="1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35" name="Скругленный прямоугольник 34"/>
          <p:cNvSpPr/>
          <p:nvPr/>
        </p:nvSpPr>
        <p:spPr>
          <a:xfrm>
            <a:off x="228600" y="3238500"/>
            <a:ext cx="3352800" cy="685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Педагогические работники учреждений дополнительного образования детей (образование)</a:t>
            </a:r>
            <a:endParaRPr lang="ru-RU" sz="1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36" name="Скругленный прямоугольник 35"/>
          <p:cNvSpPr/>
          <p:nvPr/>
        </p:nvSpPr>
        <p:spPr>
          <a:xfrm>
            <a:off x="228600" y="4076700"/>
            <a:ext cx="3352800" cy="685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Работники учреждений культуры</a:t>
            </a:r>
            <a:endParaRPr lang="ru-RU" sz="1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37" name="Скругленный прямоугольник 36"/>
          <p:cNvSpPr/>
          <p:nvPr/>
        </p:nvSpPr>
        <p:spPr>
          <a:xfrm>
            <a:off x="228600" y="4914900"/>
            <a:ext cx="3352800" cy="685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Педагогические работники учреждений дополнительного образования детей (культура)</a:t>
            </a:r>
            <a:endParaRPr lang="ru-RU" sz="1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3809999" y="866775"/>
          <a:ext cx="4648200" cy="82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42544"/>
                <a:gridCol w="1602828"/>
                <a:gridCol w="1602828"/>
              </a:tblGrid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Целевой показатель</a:t>
                      </a:r>
                      <a:endParaRPr lang="ru-RU" sz="14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Фактически сложившаяся средняя</a:t>
                      </a:r>
                      <a:r>
                        <a:rPr lang="ru-RU" sz="1200" b="1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заработная плата</a:t>
                      </a:r>
                      <a:endParaRPr lang="ru-RU" sz="12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Достижение показателя</a:t>
                      </a:r>
                      <a:endParaRPr lang="ru-RU" sz="14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46" name="Прямая соединительная линия 45"/>
          <p:cNvCxnSpPr/>
          <p:nvPr/>
        </p:nvCxnSpPr>
        <p:spPr>
          <a:xfrm rot="5400000">
            <a:off x="3239294" y="3475831"/>
            <a:ext cx="40386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4915694" y="3475831"/>
            <a:ext cx="40386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886200" y="169545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38 616,0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410200" y="169545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39 405,38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7239000" y="1628775"/>
            <a:ext cx="1524000" cy="533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102,0 %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886200" y="2543175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35 110,0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410200" y="2543175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35 399,88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7239000" y="2476500"/>
            <a:ext cx="1524000" cy="533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100,8 %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886200" y="3381375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41 148,0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10200" y="3381375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41 267,62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7239000" y="3314700"/>
            <a:ext cx="1524000" cy="533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100,3 %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886200" y="421005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32 772,50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410200" y="421005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33 095,21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Овал 68"/>
          <p:cNvSpPr/>
          <p:nvPr/>
        </p:nvSpPr>
        <p:spPr>
          <a:xfrm>
            <a:off x="7239000" y="4143375"/>
            <a:ext cx="1524000" cy="533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101,0 %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86200" y="5057775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39 501,0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410200" y="5057775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39 812,50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7239000" y="4991100"/>
            <a:ext cx="1524000" cy="533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100,8 %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Расходы на предоставление мер поддержки отдельных категорий граждан в 2023году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-152400" y="2057400"/>
          <a:ext cx="4572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 useBgFill="1">
        <p:nvSpPr>
          <p:cNvPr id="14" name="Скругленный прямоугольник 13"/>
          <p:cNvSpPr/>
          <p:nvPr/>
        </p:nvSpPr>
        <p:spPr>
          <a:xfrm>
            <a:off x="419100" y="923925"/>
            <a:ext cx="3733800" cy="7048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Удельный вес расходов, 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направленных на социальную политику</a:t>
            </a:r>
            <a:endParaRPr lang="ru-RU" sz="1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15" name="Скругленный прямоугольник 14"/>
          <p:cNvSpPr/>
          <p:nvPr/>
        </p:nvSpPr>
        <p:spPr>
          <a:xfrm>
            <a:off x="4876800" y="923925"/>
            <a:ext cx="3733800" cy="7048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Объем расходов, направленных на оказание мер социальной поддержки в 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году, тыс. руб.</a:t>
            </a:r>
            <a:endParaRPr lang="ru-RU" sz="1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24400" y="1800225"/>
          <a:ext cx="4191000" cy="43332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71488"/>
                <a:gridCol w="2881312"/>
                <a:gridCol w="838200"/>
              </a:tblGrid>
              <a:tr h="370840">
                <a:tc>
                  <a:txBody>
                    <a:bodyPr/>
                    <a:lstStyle/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 расходов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Доплаты к пенсии муниципального служащего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3 759,1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Социально-ориентированные</a:t>
                      </a:r>
                      <a:r>
                        <a:rPr lang="ru-RU" sz="14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некоммерческие организации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240,3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деятельности муниципальных комиссий по делам несовершеннолетних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628,7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 (компенсация части родительской платы, опека и попечительство)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11 025,6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Средства резервного фонда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310,0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Меры социальной поддержки членам семей граждан призванными</a:t>
                      </a:r>
                      <a:r>
                        <a:rPr lang="ru-RU" sz="14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военную службу по мобилизации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232,2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pSp>
        <p:nvGrpSpPr>
          <p:cNvPr id="2" name="Группа 31"/>
          <p:cNvGrpSpPr/>
          <p:nvPr/>
        </p:nvGrpSpPr>
        <p:grpSpPr>
          <a:xfrm>
            <a:off x="4783348" y="2416053"/>
            <a:ext cx="366745" cy="2763749"/>
            <a:chOff x="4783348" y="2416053"/>
            <a:chExt cx="366745" cy="276374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19649" y="4846427"/>
              <a:ext cx="307731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00600" y="2416053"/>
              <a:ext cx="320553" cy="346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3348" y="2929270"/>
              <a:ext cx="346197" cy="320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00599" y="3559954"/>
              <a:ext cx="333375" cy="307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1074" y="4321525"/>
              <a:ext cx="359019" cy="320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4" name="TextBox 18"/>
          <p:cNvSpPr txBox="1">
            <a:spLocks noChangeArrowheads="1"/>
          </p:cNvSpPr>
          <p:nvPr/>
        </p:nvSpPr>
        <p:spPr bwMode="auto">
          <a:xfrm>
            <a:off x="2344926" y="4923548"/>
            <a:ext cx="914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68,1%</a:t>
            </a:r>
          </a:p>
        </p:txBody>
      </p:sp>
      <p:sp>
        <p:nvSpPr>
          <p:cNvPr id="28" name="TextBox 18"/>
          <p:cNvSpPr txBox="1">
            <a:spLocks noChangeArrowheads="1"/>
          </p:cNvSpPr>
          <p:nvPr/>
        </p:nvSpPr>
        <p:spPr bwMode="auto">
          <a:xfrm>
            <a:off x="2713020" y="2817988"/>
            <a:ext cx="914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23,2%</a:t>
            </a:r>
          </a:p>
        </p:txBody>
      </p:sp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1321278" y="1770602"/>
            <a:ext cx="914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1,3%</a:t>
            </a:r>
          </a:p>
        </p:txBody>
      </p: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3920704" y="3793498"/>
            <a:ext cx="914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1,5%</a:t>
            </a:r>
          </a:p>
        </p:txBody>
      </p:sp>
      <p:sp>
        <p:nvSpPr>
          <p:cNvPr id="23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18"/>
          <p:cNvSpPr txBox="1">
            <a:spLocks noChangeArrowheads="1"/>
          </p:cNvSpPr>
          <p:nvPr/>
        </p:nvSpPr>
        <p:spPr bwMode="auto">
          <a:xfrm>
            <a:off x="3912100" y="4116984"/>
            <a:ext cx="914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3,9%</a:t>
            </a:r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99166" y="5453330"/>
            <a:ext cx="333375" cy="320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2038695" y="2017156"/>
            <a:ext cx="168232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18"/>
          <p:cNvSpPr txBox="1">
            <a:spLocks noChangeArrowheads="1"/>
          </p:cNvSpPr>
          <p:nvPr/>
        </p:nvSpPr>
        <p:spPr bwMode="auto">
          <a:xfrm>
            <a:off x="1853244" y="1700844"/>
            <a:ext cx="914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1,4%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rot="16200000" flipV="1">
            <a:off x="1745743" y="2064257"/>
            <a:ext cx="89914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Исполнение бюджета Полтавского муниципального района в Производственной сфере в 2023 году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grpSp>
        <p:nvGrpSpPr>
          <p:cNvPr id="5" name="Группа 33"/>
          <p:cNvGrpSpPr/>
          <p:nvPr/>
        </p:nvGrpSpPr>
        <p:grpSpPr>
          <a:xfrm>
            <a:off x="845414" y="1015088"/>
            <a:ext cx="7993786" cy="762000"/>
            <a:chOff x="1066800" y="979106"/>
            <a:chExt cx="7993786" cy="762000"/>
          </a:xfrm>
        </p:grpSpPr>
        <p:grpSp>
          <p:nvGrpSpPr>
            <p:cNvPr id="6" name="Группа 29"/>
            <p:cNvGrpSpPr/>
            <p:nvPr/>
          </p:nvGrpSpPr>
          <p:grpSpPr>
            <a:xfrm>
              <a:off x="1447800" y="979106"/>
              <a:ext cx="7612786" cy="762000"/>
              <a:chOff x="1447800" y="979106"/>
              <a:chExt cx="7612786" cy="762000"/>
            </a:xfrm>
          </p:grpSpPr>
          <p:sp>
            <p:nvSpPr>
              <p:cNvPr id="37" name="Скругленный прямоугольник 36"/>
              <p:cNvSpPr/>
              <p:nvPr/>
            </p:nvSpPr>
            <p:spPr>
              <a:xfrm>
                <a:off x="1447800" y="979106"/>
                <a:ext cx="6241186" cy="762000"/>
              </a:xfrm>
              <a:prstGeom prst="roundRect">
                <a:avLst/>
              </a:prstGeom>
              <a:solidFill>
                <a:srgbClr val="1409F1"/>
              </a:solidFill>
              <a:ln>
                <a:solidFill>
                  <a:srgbClr val="1409F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Участие в организации временного трудоустройства несовершеннолетних 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граждан в возрасте от 14 до 18 лет</a:t>
                </a:r>
                <a:endParaRPr lang="ru-RU" sz="16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Скругленный прямоугольник 37"/>
              <p:cNvSpPr/>
              <p:nvPr/>
            </p:nvSpPr>
            <p:spPr>
              <a:xfrm>
                <a:off x="7536586" y="979106"/>
                <a:ext cx="1524000" cy="76200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i="1" dirty="0" smtClean="0">
                    <a:solidFill>
                      <a:srgbClr val="FFFF00"/>
                    </a:solidFill>
                    <a:latin typeface="Times New Roman" pitchFamily="18" charset="0"/>
                    <a:cs typeface="Times New Roman" pitchFamily="18" charset="0"/>
                  </a:rPr>
                  <a:t>149,9</a:t>
                </a:r>
                <a:endParaRPr lang="ru-RU" sz="2400" b="1" i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6" name="Овал 35"/>
            <p:cNvSpPr/>
            <p:nvPr/>
          </p:nvSpPr>
          <p:spPr>
            <a:xfrm>
              <a:off x="1066800" y="1017206"/>
              <a:ext cx="685800" cy="685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8"/>
          <p:cNvGrpSpPr/>
          <p:nvPr/>
        </p:nvGrpSpPr>
        <p:grpSpPr>
          <a:xfrm>
            <a:off x="1163164" y="1832269"/>
            <a:ext cx="7676036" cy="695325"/>
            <a:chOff x="678630" y="729487"/>
            <a:chExt cx="7676036" cy="695325"/>
          </a:xfrm>
        </p:grpSpPr>
        <p:grpSp>
          <p:nvGrpSpPr>
            <p:cNvPr id="8" name="Группа 29"/>
            <p:cNvGrpSpPr/>
            <p:nvPr/>
          </p:nvGrpSpPr>
          <p:grpSpPr>
            <a:xfrm>
              <a:off x="1059630" y="739012"/>
              <a:ext cx="7295036" cy="685800"/>
              <a:chOff x="1059630" y="739012"/>
              <a:chExt cx="7295036" cy="685800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1059630" y="739012"/>
                <a:ext cx="5923436" cy="685800"/>
              </a:xfrm>
              <a:prstGeom prst="roundRect">
                <a:avLst/>
              </a:prstGeom>
              <a:solidFill>
                <a:srgbClr val="FD03D9"/>
              </a:solidFill>
              <a:ln>
                <a:solidFill>
                  <a:srgbClr val="FD03D9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Реализация дополнительных мероприятий 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в области содействия занятости инвалидов</a:t>
                </a:r>
                <a:endParaRPr lang="ru-RU" sz="16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6830666" y="739012"/>
                <a:ext cx="1524000" cy="68580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i="1" dirty="0" smtClean="0">
                    <a:solidFill>
                      <a:srgbClr val="FFFF00"/>
                    </a:solidFill>
                    <a:latin typeface="Times New Roman" pitchFamily="18" charset="0"/>
                    <a:cs typeface="Times New Roman" pitchFamily="18" charset="0"/>
                  </a:rPr>
                  <a:t>203,0</a:t>
                </a:r>
                <a:endParaRPr lang="ru-RU" sz="2400" b="1" i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2" name="Овал 41"/>
            <p:cNvSpPr/>
            <p:nvPr/>
          </p:nvSpPr>
          <p:spPr>
            <a:xfrm>
              <a:off x="678630" y="729487"/>
              <a:ext cx="685800" cy="685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44"/>
          <p:cNvGrpSpPr/>
          <p:nvPr/>
        </p:nvGrpSpPr>
        <p:grpSpPr>
          <a:xfrm>
            <a:off x="1542708" y="2600926"/>
            <a:ext cx="7296492" cy="762000"/>
            <a:chOff x="704508" y="659944"/>
            <a:chExt cx="7296492" cy="762000"/>
          </a:xfrm>
        </p:grpSpPr>
        <p:grpSp>
          <p:nvGrpSpPr>
            <p:cNvPr id="10" name="Группа 29"/>
            <p:cNvGrpSpPr/>
            <p:nvPr/>
          </p:nvGrpSpPr>
          <p:grpSpPr>
            <a:xfrm>
              <a:off x="933108" y="659944"/>
              <a:ext cx="7067892" cy="762000"/>
              <a:chOff x="933108" y="659944"/>
              <a:chExt cx="7067892" cy="762000"/>
            </a:xfrm>
          </p:grpSpPr>
          <p:sp>
            <p:nvSpPr>
              <p:cNvPr id="52" name="Скругленный прямоугольник 51"/>
              <p:cNvSpPr/>
              <p:nvPr/>
            </p:nvSpPr>
            <p:spPr>
              <a:xfrm>
                <a:off x="933108" y="659944"/>
                <a:ext cx="5715000" cy="762000"/>
              </a:xfrm>
              <a:prstGeom prst="roundRect">
                <a:avLst/>
              </a:prstGeom>
              <a:solidFill>
                <a:srgbClr val="00FF0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Предоставление субсидий гражданам, ведущим 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личное подсобное хозяйство, на возмещение 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затрат по производству молока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7" name="Скругленный прямоугольник 56"/>
              <p:cNvSpPr/>
              <p:nvPr/>
            </p:nvSpPr>
            <p:spPr>
              <a:xfrm>
                <a:off x="6477000" y="659944"/>
                <a:ext cx="1524000" cy="76200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i="1" dirty="0" smtClean="0">
                    <a:solidFill>
                      <a:srgbClr val="FFFF00"/>
                    </a:solidFill>
                    <a:latin typeface="Times New Roman" pitchFamily="18" charset="0"/>
                    <a:cs typeface="Times New Roman" pitchFamily="18" charset="0"/>
                  </a:rPr>
                  <a:t>7 465,5</a:t>
                </a:r>
                <a:endParaRPr lang="ru-RU" sz="2400" b="1" i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1" name="Овал 50"/>
            <p:cNvSpPr/>
            <p:nvPr/>
          </p:nvSpPr>
          <p:spPr>
            <a:xfrm>
              <a:off x="704508" y="685800"/>
              <a:ext cx="685800" cy="685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57"/>
          <p:cNvGrpSpPr/>
          <p:nvPr/>
        </p:nvGrpSpPr>
        <p:grpSpPr>
          <a:xfrm>
            <a:off x="1534082" y="3425917"/>
            <a:ext cx="7305118" cy="724865"/>
            <a:chOff x="1076882" y="418135"/>
            <a:chExt cx="7305118" cy="724865"/>
          </a:xfrm>
        </p:grpSpPr>
        <p:grpSp>
          <p:nvGrpSpPr>
            <p:cNvPr id="12" name="Группа 29"/>
            <p:cNvGrpSpPr/>
            <p:nvPr/>
          </p:nvGrpSpPr>
          <p:grpSpPr>
            <a:xfrm>
              <a:off x="1381682" y="422630"/>
              <a:ext cx="7000318" cy="720370"/>
              <a:chOff x="1381682" y="422630"/>
              <a:chExt cx="7000318" cy="720370"/>
            </a:xfrm>
          </p:grpSpPr>
          <p:sp>
            <p:nvSpPr>
              <p:cNvPr id="63" name="Скругленный прямоугольник 62"/>
              <p:cNvSpPr/>
              <p:nvPr/>
            </p:nvSpPr>
            <p:spPr>
              <a:xfrm>
                <a:off x="1381682" y="422630"/>
                <a:ext cx="5486400" cy="72037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Организация мероприятий при осуществлении 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деятельности по обращению с животными, 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которые не имеют владельцев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Скругленный прямоугольник 63"/>
              <p:cNvSpPr/>
              <p:nvPr/>
            </p:nvSpPr>
            <p:spPr>
              <a:xfrm>
                <a:off x="6858000" y="422630"/>
                <a:ext cx="1524000" cy="68580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i="1" dirty="0" smtClean="0">
                    <a:solidFill>
                      <a:srgbClr val="FFFF00"/>
                    </a:solidFill>
                    <a:latin typeface="Times New Roman" pitchFamily="18" charset="0"/>
                    <a:cs typeface="Times New Roman" pitchFamily="18" charset="0"/>
                  </a:rPr>
                  <a:t>1 038,0</a:t>
                </a:r>
                <a:endParaRPr lang="ru-RU" sz="2400" b="1" i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2" name="Овал 61"/>
            <p:cNvSpPr/>
            <p:nvPr/>
          </p:nvSpPr>
          <p:spPr>
            <a:xfrm>
              <a:off x="1076882" y="418135"/>
              <a:ext cx="685800" cy="685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64"/>
          <p:cNvGrpSpPr/>
          <p:nvPr/>
        </p:nvGrpSpPr>
        <p:grpSpPr>
          <a:xfrm>
            <a:off x="1524000" y="4182953"/>
            <a:ext cx="7315200" cy="695325"/>
            <a:chOff x="1447800" y="108371"/>
            <a:chExt cx="7315200" cy="695325"/>
          </a:xfrm>
        </p:grpSpPr>
        <p:grpSp>
          <p:nvGrpSpPr>
            <p:cNvPr id="14" name="Группа 29"/>
            <p:cNvGrpSpPr/>
            <p:nvPr/>
          </p:nvGrpSpPr>
          <p:grpSpPr>
            <a:xfrm>
              <a:off x="1752600" y="117896"/>
              <a:ext cx="7010400" cy="685800"/>
              <a:chOff x="1752600" y="117896"/>
              <a:chExt cx="7010400" cy="685800"/>
            </a:xfrm>
          </p:grpSpPr>
          <p:sp>
            <p:nvSpPr>
              <p:cNvPr id="68" name="Скругленный прямоугольник 67"/>
              <p:cNvSpPr/>
              <p:nvPr/>
            </p:nvSpPr>
            <p:spPr>
              <a:xfrm>
                <a:off x="1752600" y="117896"/>
                <a:ext cx="5715000" cy="685800"/>
              </a:xfrm>
              <a:prstGeom prst="roundRect">
                <a:avLst/>
              </a:prstGeom>
              <a:solidFill>
                <a:srgbClr val="FF6600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Организация транспортного обслуживания 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населения</a:t>
                </a:r>
                <a:endParaRPr lang="ru-RU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9" name="Скругленный прямоугольник 68"/>
              <p:cNvSpPr/>
              <p:nvPr/>
            </p:nvSpPr>
            <p:spPr>
              <a:xfrm>
                <a:off x="7239000" y="117896"/>
                <a:ext cx="1524000" cy="68580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i="1" dirty="0" smtClean="0">
                    <a:solidFill>
                      <a:srgbClr val="FFFF00"/>
                    </a:solidFill>
                    <a:latin typeface="Times New Roman" pitchFamily="18" charset="0"/>
                    <a:cs typeface="Times New Roman" pitchFamily="18" charset="0"/>
                  </a:rPr>
                  <a:t>9 541,7</a:t>
                </a:r>
                <a:endParaRPr lang="ru-RU" sz="2400" b="1" i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7" name="Овал 66"/>
            <p:cNvSpPr/>
            <p:nvPr/>
          </p:nvSpPr>
          <p:spPr>
            <a:xfrm>
              <a:off x="1447800" y="108371"/>
              <a:ext cx="685800" cy="685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4" name="TextBox 41"/>
          <p:cNvSpPr txBox="1"/>
          <p:nvPr/>
        </p:nvSpPr>
        <p:spPr>
          <a:xfrm>
            <a:off x="8008790" y="713600"/>
            <a:ext cx="982810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ыс. руб.</a:t>
            </a:r>
            <a:endParaRPr lang="ru-RU" sz="12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6" name="Группа 45"/>
          <p:cNvGrpSpPr/>
          <p:nvPr/>
        </p:nvGrpSpPr>
        <p:grpSpPr>
          <a:xfrm>
            <a:off x="1143000" y="4953579"/>
            <a:ext cx="7696200" cy="771525"/>
            <a:chOff x="990600" y="1447800"/>
            <a:chExt cx="7696200" cy="771525"/>
          </a:xfrm>
        </p:grpSpPr>
        <p:sp>
          <p:nvSpPr>
            <p:cNvPr id="40" name="Скругленный прямоугольник 39"/>
            <p:cNvSpPr/>
            <p:nvPr/>
          </p:nvSpPr>
          <p:spPr>
            <a:xfrm>
              <a:off x="1371600" y="1447800"/>
              <a:ext cx="6172200" cy="771525"/>
            </a:xfrm>
            <a:prstGeom prst="roundRect">
              <a:avLst/>
            </a:prstGeom>
            <a:solidFill>
              <a:srgbClr val="02D439"/>
            </a:solidFill>
            <a:ln>
              <a:solidFill>
                <a:srgbClr val="00FF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Дорожный фонд</a:t>
              </a:r>
              <a:endPara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7162800" y="1447800"/>
              <a:ext cx="1524000" cy="771525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1 637,4</a:t>
              </a:r>
              <a:endPara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Овал 44"/>
            <p:cNvSpPr/>
            <p:nvPr/>
          </p:nvSpPr>
          <p:spPr>
            <a:xfrm>
              <a:off x="990600" y="1489496"/>
              <a:ext cx="685800" cy="685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7" name="Скругленный прямоугольник 46"/>
          <p:cNvSpPr/>
          <p:nvPr/>
        </p:nvSpPr>
        <p:spPr>
          <a:xfrm>
            <a:off x="1189577" y="5778807"/>
            <a:ext cx="6172200" cy="771525"/>
          </a:xfrm>
          <a:prstGeom prst="roundRect">
            <a:avLst/>
          </a:prstGeom>
          <a:solidFill>
            <a:srgbClr val="02D439"/>
          </a:solidFill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Подготовка документов территориального планирования, генеральных планов, правил землепользования и застройки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7315200" y="5787433"/>
            <a:ext cx="1524000" cy="7715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2 823,9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741902" y="5820503"/>
            <a:ext cx="685800" cy="6858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Исполнение бюджета Полтавского муниципального района в Производственной сфере в 2023 году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8008790" y="635966"/>
            <a:ext cx="982810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ыс. руб.</a:t>
            </a:r>
            <a:endParaRPr lang="ru-RU" sz="12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29"/>
          <p:cNvGrpSpPr/>
          <p:nvPr/>
        </p:nvGrpSpPr>
        <p:grpSpPr>
          <a:xfrm>
            <a:off x="829254" y="1194778"/>
            <a:ext cx="7857546" cy="542026"/>
            <a:chOff x="1428750" y="1329882"/>
            <a:chExt cx="7857546" cy="542026"/>
          </a:xfrm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1428750" y="1337074"/>
              <a:ext cx="6714546" cy="534834"/>
            </a:xfrm>
            <a:prstGeom prst="roundRect">
              <a:avLst/>
            </a:prstGeom>
            <a:solidFill>
              <a:srgbClr val="1409F1"/>
            </a:solidFill>
            <a:ln>
              <a:solidFill>
                <a:srgbClr val="1409F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Субсидии муниципальным унитарным предприятиям </a:t>
              </a:r>
            </a:p>
            <a:p>
              <a:pPr algn="ctr"/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Полтавского муниципального района</a:t>
              </a:r>
              <a:endPara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7990896" y="1329882"/>
              <a:ext cx="1295400" cy="540592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300" b="1" i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10 742,4</a:t>
              </a:r>
              <a:endParaRPr lang="ru-RU" sz="23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6" name="Овал 35"/>
          <p:cNvSpPr/>
          <p:nvPr/>
        </p:nvSpPr>
        <p:spPr>
          <a:xfrm>
            <a:off x="448253" y="1170163"/>
            <a:ext cx="619125" cy="57366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29"/>
          <p:cNvGrpSpPr/>
          <p:nvPr/>
        </p:nvGrpSpPr>
        <p:grpSpPr>
          <a:xfrm>
            <a:off x="1063247" y="1864782"/>
            <a:ext cx="7623553" cy="611034"/>
            <a:chOff x="1333499" y="935954"/>
            <a:chExt cx="7623553" cy="611034"/>
          </a:xfrm>
        </p:grpSpPr>
        <p:sp>
          <p:nvSpPr>
            <p:cNvPr id="43" name="Скругленный прямоугольник 42"/>
            <p:cNvSpPr/>
            <p:nvPr/>
          </p:nvSpPr>
          <p:spPr>
            <a:xfrm>
              <a:off x="1333499" y="935954"/>
              <a:ext cx="6480553" cy="611034"/>
            </a:xfrm>
            <a:prstGeom prst="roundRect">
              <a:avLst/>
            </a:prstGeom>
            <a:solidFill>
              <a:srgbClr val="FD03D9"/>
            </a:solidFill>
            <a:ln>
              <a:solidFill>
                <a:srgbClr val="FD03D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Приобретение технологического оборудования для </a:t>
              </a:r>
            </a:p>
            <a:p>
              <a:pPr algn="ctr"/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перевода на природных газ угольной котельной с. Ольгино</a:t>
              </a:r>
              <a:endPara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661652" y="935954"/>
              <a:ext cx="1295400" cy="611034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6 923,2</a:t>
              </a:r>
              <a:endPara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2" name="Овал 41"/>
          <p:cNvSpPr/>
          <p:nvPr/>
        </p:nvSpPr>
        <p:spPr>
          <a:xfrm>
            <a:off x="682247" y="1876640"/>
            <a:ext cx="619125" cy="57366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29"/>
          <p:cNvGrpSpPr/>
          <p:nvPr/>
        </p:nvGrpSpPr>
        <p:grpSpPr>
          <a:xfrm>
            <a:off x="1249424" y="2606193"/>
            <a:ext cx="7437376" cy="526677"/>
            <a:chOff x="2057400" y="-1219669"/>
            <a:chExt cx="7437376" cy="526677"/>
          </a:xfrm>
        </p:grpSpPr>
        <p:sp>
          <p:nvSpPr>
            <p:cNvPr id="68" name="Скругленный прямоугольник 67"/>
            <p:cNvSpPr/>
            <p:nvPr/>
          </p:nvSpPr>
          <p:spPr>
            <a:xfrm>
              <a:off x="2057400" y="-1219669"/>
              <a:ext cx="6370576" cy="526677"/>
            </a:xfrm>
            <a:prstGeom prst="roundRect">
              <a:avLst/>
            </a:prstGeom>
            <a:solidFill>
              <a:srgbClr val="FF6600"/>
            </a:solidFill>
            <a:ln>
              <a:solidFill>
                <a:srgbClr val="FF99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Модернизация центральной котельной №1 р.п. Полтавка, </a:t>
              </a:r>
            </a:p>
            <a:p>
              <a:pPr algn="ctr"/>
              <a:r>
                <a:rPr lang="ru-RU" sz="14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котельной с. Новоильиновка</a:t>
              </a:r>
              <a:endPara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Скругленный прямоугольник 68"/>
            <p:cNvSpPr/>
            <p:nvPr/>
          </p:nvSpPr>
          <p:spPr>
            <a:xfrm>
              <a:off x="8199376" y="-1219669"/>
              <a:ext cx="1295400" cy="526677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2 212,5</a:t>
              </a:r>
              <a:endPara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7" name="Овал 66"/>
          <p:cNvSpPr/>
          <p:nvPr/>
        </p:nvSpPr>
        <p:spPr>
          <a:xfrm>
            <a:off x="935098" y="2573614"/>
            <a:ext cx="619125" cy="57366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567129" y="3262349"/>
            <a:ext cx="5976671" cy="681410"/>
          </a:xfrm>
          <a:prstGeom prst="roundRect">
            <a:avLst/>
          </a:prstGeom>
          <a:solidFill>
            <a:srgbClr val="02D439"/>
          </a:solidFill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Предоставление иных межбюджетных трансфертов бюджетам </a:t>
            </a:r>
          </a:p>
          <a:p>
            <a:pPr algn="ctr"/>
            <a:r>
              <a:rPr lang="ru-RU" sz="1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поселений в соответствии с заключенными соглашениями на </a:t>
            </a:r>
          </a:p>
          <a:p>
            <a:pPr algn="ctr"/>
            <a:r>
              <a:rPr lang="ru-RU" sz="1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ремонт водопроводных сетей</a:t>
            </a:r>
            <a:endParaRPr lang="ru-RU" sz="13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417813" y="3262349"/>
            <a:ext cx="1295400" cy="68141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3 507,2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1252804" y="3308302"/>
            <a:ext cx="619125" cy="57366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416164" y="4076061"/>
            <a:ext cx="6172200" cy="685800"/>
          </a:xfrm>
          <a:prstGeom prst="roundRect">
            <a:avLst/>
          </a:prstGeom>
          <a:solidFill>
            <a:srgbClr val="FFB685"/>
          </a:solidFill>
          <a:ln>
            <a:solidFill>
              <a:srgbClr val="FFB68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Предоставление иных межбюджетных трансфертов </a:t>
            </a:r>
          </a:p>
          <a:p>
            <a:pPr algn="ctr"/>
            <a:r>
              <a:rPr lang="ru-RU" sz="1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бюджетам поселений на содержание мест накопления твердых </a:t>
            </a:r>
          </a:p>
          <a:p>
            <a:pPr algn="ctr"/>
            <a:r>
              <a:rPr lang="ru-RU" sz="1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коммунальных отходов</a:t>
            </a:r>
            <a:endParaRPr lang="ru-RU" sz="13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949438" y="4101938"/>
            <a:ext cx="619125" cy="57366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7410086" y="4067412"/>
            <a:ext cx="1295400" cy="73199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251,5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1163142" y="4888168"/>
            <a:ext cx="6380658" cy="570942"/>
          </a:xfrm>
          <a:prstGeom prst="roundRect">
            <a:avLst/>
          </a:prstGeom>
          <a:solidFill>
            <a:srgbClr val="FFFF00"/>
          </a:solidFill>
          <a:ln>
            <a:solidFill>
              <a:srgbClr val="FFB68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Обустройство контейнерных площадок для сбора твердых коммунальных отходов</a:t>
            </a:r>
            <a:endParaRPr lang="ru-RU" sz="13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696416" y="4850944"/>
            <a:ext cx="619125" cy="57366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407218" y="4879519"/>
            <a:ext cx="1295400" cy="57959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1 007,8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872726" y="5590216"/>
            <a:ext cx="6594874" cy="5062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B68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Ликвидация объектов размещения твердых коммунальных отходов на </a:t>
            </a:r>
          </a:p>
          <a:p>
            <a:pPr algn="ctr"/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территории Полтавского муниципального района</a:t>
            </a:r>
            <a:endParaRPr lang="ru-RU" sz="13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406000" y="5542331"/>
            <a:ext cx="619125" cy="57366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7392834" y="5581567"/>
            <a:ext cx="1295400" cy="54033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191,6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Группа 73"/>
          <p:cNvGrpSpPr/>
          <p:nvPr/>
        </p:nvGrpSpPr>
        <p:grpSpPr>
          <a:xfrm>
            <a:off x="992306" y="1965724"/>
            <a:ext cx="2665294" cy="819150"/>
            <a:chOff x="106481" y="1295400"/>
            <a:chExt cx="2665294" cy="819150"/>
          </a:xfrm>
        </p:grpSpPr>
        <p:sp>
          <p:nvSpPr>
            <p:cNvPr id="69" name="Скругленный прямоугольник 68"/>
            <p:cNvSpPr/>
            <p:nvPr/>
          </p:nvSpPr>
          <p:spPr>
            <a:xfrm>
              <a:off x="152400" y="1295400"/>
              <a:ext cx="2590800" cy="81915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6481" y="1333500"/>
              <a:ext cx="266529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Общегосударственные вопросы</a:t>
              </a:r>
            </a:p>
            <a:p>
              <a:pPr algn="ctr"/>
              <a:r>
                <a:rPr lang="ru-RU" sz="1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78 778,9</a:t>
              </a:r>
              <a:r>
                <a:rPr lang="ru-RU" sz="1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 тыс. рублей</a:t>
              </a:r>
              <a:endPara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TextBox 2"/>
          <p:cNvSpPr txBox="1">
            <a:spLocks noChangeArrowheads="1"/>
          </p:cNvSpPr>
          <p:nvPr/>
        </p:nvSpPr>
        <p:spPr bwMode="auto">
          <a:xfrm>
            <a:off x="428589" y="3810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3" name="TextBox 3"/>
          <p:cNvSpPr txBox="1">
            <a:spLocks noChangeArrowheads="1"/>
          </p:cNvSpPr>
          <p:nvPr/>
        </p:nvSpPr>
        <p:spPr bwMode="auto">
          <a:xfrm>
            <a:off x="514350" y="413591"/>
            <a:ext cx="807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Прочие расходы в 2023 году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 bwMode="auto">
          <a:xfrm>
            <a:off x="2590800" y="1070374"/>
            <a:ext cx="3886200" cy="609600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Всего: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79 390,5</a:t>
            </a:r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тыс. рублей (9,5%)</a:t>
            </a:r>
            <a:endParaRPr lang="ru-RU" sz="1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rot="5400000" flipH="1" flipV="1">
            <a:off x="3124994" y="1803799"/>
            <a:ext cx="30480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90"/>
          <p:cNvGrpSpPr/>
          <p:nvPr/>
        </p:nvGrpSpPr>
        <p:grpSpPr>
          <a:xfrm>
            <a:off x="109270" y="3284647"/>
            <a:ext cx="4310330" cy="3200894"/>
            <a:chOff x="-652695" y="2209800"/>
            <a:chExt cx="4129320" cy="3046663"/>
          </a:xfrm>
        </p:grpSpPr>
        <p:graphicFrame>
          <p:nvGraphicFramePr>
            <p:cNvPr id="7" name="Диаграмма 6"/>
            <p:cNvGraphicFramePr/>
            <p:nvPr>
              <p:extLst>
                <p:ext uri="{D42A27DB-BD31-4B8C-83A1-F6EECF244321}">
                  <p14:modId xmlns:p14="http://schemas.microsoft.com/office/powerpoint/2010/main" xmlns="" val="1442055021"/>
                </p:ext>
              </p:extLst>
            </p:nvPr>
          </p:nvGraphicFramePr>
          <p:xfrm>
            <a:off x="0" y="2409825"/>
            <a:ext cx="3324225" cy="27622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" name="TextBox 41"/>
            <p:cNvSpPr txBox="1"/>
            <p:nvPr/>
          </p:nvSpPr>
          <p:spPr>
            <a:xfrm>
              <a:off x="555029" y="3002508"/>
              <a:ext cx="1055414" cy="556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25 627,4</a:t>
              </a:r>
            </a:p>
            <a:p>
              <a:pPr algn="ctr"/>
              <a:r>
                <a:rPr lang="ru-RU" sz="16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тыс. руб</a:t>
              </a:r>
              <a:r>
                <a:rPr lang="ru-RU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  <p:sp>
          <p:nvSpPr>
            <p:cNvPr id="87" name="TextBox 18"/>
            <p:cNvSpPr txBox="1">
              <a:spLocks noChangeArrowheads="1"/>
            </p:cNvSpPr>
            <p:nvPr/>
          </p:nvSpPr>
          <p:spPr bwMode="auto">
            <a:xfrm>
              <a:off x="2105025" y="4465507"/>
              <a:ext cx="1371600" cy="790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200" b="1" i="1" dirty="0" smtClean="0">
                  <a:latin typeface="Times New Roman" pitchFamily="18" charset="0"/>
                  <a:cs typeface="Times New Roman" pitchFamily="18" charset="0"/>
                </a:rPr>
                <a:t>Другие общегосударственные вопросы (66,6%)</a:t>
              </a:r>
            </a:p>
          </p:txBody>
        </p:sp>
        <p:sp>
          <p:nvSpPr>
            <p:cNvPr id="88" name="TextBox 18"/>
            <p:cNvSpPr txBox="1">
              <a:spLocks noChangeArrowheads="1"/>
            </p:cNvSpPr>
            <p:nvPr/>
          </p:nvSpPr>
          <p:spPr bwMode="auto">
            <a:xfrm>
              <a:off x="1707216" y="3330996"/>
              <a:ext cx="1143009" cy="498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52 421,7</a:t>
              </a:r>
            </a:p>
            <a:p>
              <a:pPr algn="ctr" eaLnBrk="0" hangingPunct="0"/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тыс. руб.</a:t>
              </a:r>
            </a:p>
          </p:txBody>
        </p:sp>
        <p:sp>
          <p:nvSpPr>
            <p:cNvPr id="89" name="TextBox 18"/>
            <p:cNvSpPr txBox="1">
              <a:spLocks noChangeArrowheads="1"/>
            </p:cNvSpPr>
            <p:nvPr/>
          </p:nvSpPr>
          <p:spPr bwMode="auto">
            <a:xfrm>
              <a:off x="0" y="2209800"/>
              <a:ext cx="1524000" cy="615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200" b="1" i="1" dirty="0" smtClean="0">
                  <a:latin typeface="Times New Roman" pitchFamily="18" charset="0"/>
                  <a:cs typeface="Times New Roman" pitchFamily="18" charset="0"/>
                </a:rPr>
                <a:t>Функционирование исполнительной власти (32,5%)</a:t>
              </a:r>
            </a:p>
          </p:txBody>
        </p:sp>
        <p:sp>
          <p:nvSpPr>
            <p:cNvPr id="90" name="TextBox 18"/>
            <p:cNvSpPr txBox="1">
              <a:spLocks noChangeArrowheads="1"/>
            </p:cNvSpPr>
            <p:nvPr/>
          </p:nvSpPr>
          <p:spPr bwMode="auto">
            <a:xfrm>
              <a:off x="-652695" y="4438185"/>
              <a:ext cx="1905001" cy="790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200" b="1" i="1" dirty="0" smtClean="0">
                  <a:latin typeface="Times New Roman" pitchFamily="18" charset="0"/>
                  <a:cs typeface="Times New Roman" pitchFamily="18" charset="0"/>
                </a:rPr>
                <a:t>Функционирование представительных органов власти </a:t>
              </a:r>
            </a:p>
            <a:p>
              <a:pPr algn="ctr" eaLnBrk="0" hangingPunct="0"/>
              <a:r>
                <a:rPr lang="ru-RU" sz="1200" b="1" i="1" dirty="0" smtClean="0">
                  <a:latin typeface="Times New Roman" pitchFamily="18" charset="0"/>
                  <a:cs typeface="Times New Roman" pitchFamily="18" charset="0"/>
                </a:rPr>
                <a:t>729,8 тыс. руб. (0,9%)</a:t>
              </a:r>
            </a:p>
          </p:txBody>
        </p:sp>
      </p:grpSp>
      <p:grpSp>
        <p:nvGrpSpPr>
          <p:cNvPr id="4" name="Группа 120"/>
          <p:cNvGrpSpPr/>
          <p:nvPr/>
        </p:nvGrpSpPr>
        <p:grpSpPr>
          <a:xfrm>
            <a:off x="5029200" y="3379896"/>
            <a:ext cx="3486150" cy="3038476"/>
            <a:chOff x="6096000" y="2286000"/>
            <a:chExt cx="3048000" cy="2514600"/>
          </a:xfrm>
        </p:grpSpPr>
        <p:graphicFrame>
          <p:nvGraphicFramePr>
            <p:cNvPr id="99" name="Диаграмма 98"/>
            <p:cNvGraphicFramePr/>
            <p:nvPr>
              <p:extLst>
                <p:ext uri="{D42A27DB-BD31-4B8C-83A1-F6EECF244321}">
                  <p14:modId xmlns:p14="http://schemas.microsoft.com/office/powerpoint/2010/main" xmlns="" val="1442055021"/>
                </p:ext>
              </p:extLst>
            </p:nvPr>
          </p:nvGraphicFramePr>
          <p:xfrm>
            <a:off x="6096000" y="2286000"/>
            <a:ext cx="3048000" cy="2514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00" name="TextBox 18"/>
            <p:cNvSpPr txBox="1">
              <a:spLocks noChangeArrowheads="1"/>
            </p:cNvSpPr>
            <p:nvPr/>
          </p:nvSpPr>
          <p:spPr bwMode="auto">
            <a:xfrm>
              <a:off x="6372225" y="3095625"/>
              <a:ext cx="2514600" cy="5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200" b="1" i="1" dirty="0" smtClean="0">
                  <a:latin typeface="Times New Roman" pitchFamily="18" charset="0"/>
                  <a:cs typeface="Times New Roman" pitchFamily="18" charset="0"/>
                </a:rPr>
                <a:t>Мобилизационная подготовка экономики</a:t>
              </a:r>
            </a:p>
            <a:p>
              <a:pPr algn="ctr" eaLnBrk="0" hangingPunct="0"/>
              <a:r>
                <a:rPr lang="ru-RU" sz="1200" b="1" i="1" dirty="0" smtClean="0">
                  <a:latin typeface="Times New Roman" pitchFamily="18" charset="0"/>
                  <a:cs typeface="Times New Roman" pitchFamily="18" charset="0"/>
                </a:rPr>
                <a:t>609,4 тыс. руб. </a:t>
              </a:r>
            </a:p>
          </p:txBody>
        </p:sp>
      </p:grpSp>
      <p:grpSp>
        <p:nvGrpSpPr>
          <p:cNvPr id="5" name="Группа 73"/>
          <p:cNvGrpSpPr/>
          <p:nvPr/>
        </p:nvGrpSpPr>
        <p:grpSpPr>
          <a:xfrm>
            <a:off x="5562600" y="1965724"/>
            <a:ext cx="2665294" cy="819150"/>
            <a:chOff x="106481" y="1295400"/>
            <a:chExt cx="2665294" cy="819150"/>
          </a:xfrm>
        </p:grpSpPr>
        <p:sp>
          <p:nvSpPr>
            <p:cNvPr id="48" name="Скругленный прямоугольник 47"/>
            <p:cNvSpPr/>
            <p:nvPr/>
          </p:nvSpPr>
          <p:spPr>
            <a:xfrm>
              <a:off x="152400" y="1295400"/>
              <a:ext cx="2590800" cy="81915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06481" y="1419760"/>
              <a:ext cx="26652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Национальная оборона </a:t>
              </a:r>
            </a:p>
            <a:p>
              <a:pPr algn="ctr"/>
              <a:r>
                <a:rPr lang="ru-RU" sz="1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609,4</a:t>
              </a:r>
              <a:r>
                <a:rPr lang="ru-RU" sz="1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 тыс. рублей</a:t>
              </a:r>
              <a:endPara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59" name="Прямая соединительная линия 58"/>
          <p:cNvCxnSpPr/>
          <p:nvPr/>
        </p:nvCxnSpPr>
        <p:spPr>
          <a:xfrm rot="5400000" flipH="1" flipV="1">
            <a:off x="5790406" y="1812530"/>
            <a:ext cx="30480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899674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Номер слайда 16"/>
          <p:cNvSpPr txBox="1">
            <a:spLocks/>
          </p:cNvSpPr>
          <p:nvPr/>
        </p:nvSpPr>
        <p:spPr>
          <a:xfrm>
            <a:off x="8610600" y="6477000"/>
            <a:ext cx="381000" cy="246063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15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25" name="Группа 73"/>
          <p:cNvGrpSpPr/>
          <p:nvPr/>
        </p:nvGrpSpPr>
        <p:grpSpPr>
          <a:xfrm>
            <a:off x="3278306" y="2914650"/>
            <a:ext cx="2665294" cy="819150"/>
            <a:chOff x="106481" y="1295400"/>
            <a:chExt cx="2665294" cy="819150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152400" y="1295400"/>
              <a:ext cx="2590800" cy="81915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6481" y="1333500"/>
              <a:ext cx="266529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Обслуживание муниципального внутреннего долга </a:t>
              </a:r>
              <a:r>
                <a:rPr lang="ru-RU" sz="1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2,2</a:t>
              </a:r>
              <a:r>
                <a:rPr lang="ru-RU" sz="1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 тыс. рублей</a:t>
              </a:r>
              <a:endPara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34" name="Прямая соединительная линия 33"/>
          <p:cNvCxnSpPr/>
          <p:nvPr/>
        </p:nvCxnSpPr>
        <p:spPr>
          <a:xfrm rot="5400000">
            <a:off x="3962400" y="2286000"/>
            <a:ext cx="1219200" cy="1588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Национальные проекты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>
          <a:xfrm>
            <a:off x="228600" y="701618"/>
            <a:ext cx="8686800" cy="533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национальных проектов, определенных 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Указом Президента Российской Федерации от 07.05.2018 №204.</a:t>
            </a:r>
          </a:p>
        </p:txBody>
      </p:sp>
      <p:pic>
        <p:nvPicPr>
          <p:cNvPr id="4101" name="Picture 5" descr="http://900igr.net/up/datas/128733/046.jpg"/>
          <p:cNvPicPr>
            <a:picLocks noChangeAspect="1" noChangeArrowheads="1"/>
          </p:cNvPicPr>
          <p:nvPr/>
        </p:nvPicPr>
        <p:blipFill>
          <a:blip r:embed="rId4" cstate="print"/>
          <a:srcRect l="14965" t="53541" r="57535" b="9792"/>
          <a:stretch>
            <a:fillRect/>
          </a:stretch>
        </p:blipFill>
        <p:spPr bwMode="auto">
          <a:xfrm>
            <a:off x="533400" y="2714625"/>
            <a:ext cx="2743200" cy="2514600"/>
          </a:xfrm>
          <a:prstGeom prst="rect">
            <a:avLst/>
          </a:prstGeom>
          <a:noFill/>
        </p:spPr>
      </p:pic>
      <p:sp useBgFill="1">
        <p:nvSpPr>
          <p:cNvPr id="34" name="Скругленный прямоугольник 33"/>
          <p:cNvSpPr/>
          <p:nvPr/>
        </p:nvSpPr>
        <p:spPr>
          <a:xfrm>
            <a:off x="4267200" y="1916494"/>
            <a:ext cx="4419600" cy="166490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Национальный проект «Образование» – </a:t>
            </a: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10 222,2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 руб. в том числе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региональный проект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«Современная школа» –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6 881,8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региональный проект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«Патриотическое воспитание граждан Российской Федерации» –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3 340,4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 flipV="1">
            <a:off x="3352800" y="3194664"/>
            <a:ext cx="838200" cy="228600"/>
          </a:xfrm>
          <a:prstGeom prst="straightConnector1">
            <a:avLst/>
          </a:prstGeom>
          <a:ln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3352800" y="4495800"/>
            <a:ext cx="838200" cy="381000"/>
          </a:xfrm>
          <a:prstGeom prst="straightConnector1">
            <a:avLst/>
          </a:prstGeom>
          <a:ln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 useBgFill="1">
        <p:nvSpPr>
          <p:cNvPr id="43" name="Скругленный прямоугольник 42"/>
          <p:cNvSpPr/>
          <p:nvPr/>
        </p:nvSpPr>
        <p:spPr>
          <a:xfrm>
            <a:off x="771525" y="5486400"/>
            <a:ext cx="2286000" cy="533400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26 381,4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>
          <a:xfrm>
            <a:off x="4267200" y="4495800"/>
            <a:ext cx="4419600" cy="158870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Национальный проект «Культура» – </a:t>
            </a: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16 159,2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тыс. руб. в том числе: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федеральный проект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«Творческий люди» –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154,6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тыс. руб.;</a:t>
            </a:r>
          </a:p>
          <a:p>
            <a:pPr algn="ctr"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федеральный проект «Культурная среда» - </a:t>
            </a: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16 004,6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тыс. руб.</a:t>
            </a:r>
          </a:p>
        </p:txBody>
      </p:sp>
    </p:spTree>
    <p:extLst>
      <p:ext uri="{BB962C8B-B14F-4D97-AF65-F5344CB8AC3E}">
        <p14:creationId xmlns="" xmlns:p14="http://schemas.microsoft.com/office/powerpoint/2010/main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9"/>
          <p:cNvPicPr>
            <a:picLocks noChangeAspect="1" noChangeArrowheads="1"/>
          </p:cNvPicPr>
          <p:nvPr/>
        </p:nvPicPr>
        <p:blipFill>
          <a:blip r:embed="rId2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9" name="TextBox 3"/>
          <p:cNvSpPr txBox="1">
            <a:spLocks noChangeArrowheads="1"/>
          </p:cNvSpPr>
          <p:nvPr/>
        </p:nvSpPr>
        <p:spPr bwMode="auto">
          <a:xfrm>
            <a:off x="785786" y="87868"/>
            <a:ext cx="77153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</a:rPr>
              <a:t>Долговая политика муниципального района в 2023 году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4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2400" y="1049337"/>
          <a:ext cx="32766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-120764" y="937221"/>
            <a:ext cx="17364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. рублей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293852" y="1219200"/>
            <a:ext cx="2576416" cy="1676400"/>
          </a:xfrm>
          <a:prstGeom prst="round2DiagRect">
            <a:avLst/>
          </a:prstGeom>
          <a:ln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Структуру муниципального долга составляет бюджетный кредит из областного бюджета для частичного покрытия дефицита, возникшего при исполнении местного бюджета</a:t>
            </a: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5867400" y="1049337"/>
          <a:ext cx="32766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5715000" y="914400"/>
            <a:ext cx="17364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.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38400" y="2455652"/>
            <a:ext cx="5600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0,0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1704" y="1184696"/>
            <a:ext cx="9410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1 322,0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261210" y="2633632"/>
            <a:ext cx="5600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0,0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126766" y="2633632"/>
            <a:ext cx="5600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0,0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282948" y="1198869"/>
            <a:ext cx="76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2 202,0</a:t>
            </a:r>
            <a:endParaRPr lang="ru-RU" sz="1400" dirty="0"/>
          </a:p>
        </p:txBody>
      </p:sp>
      <p:graphicFrame>
        <p:nvGraphicFramePr>
          <p:cNvPr id="16" name="Диаграмма 15"/>
          <p:cNvGraphicFramePr/>
          <p:nvPr/>
        </p:nvGraphicFramePr>
        <p:xfrm>
          <a:off x="1032252" y="3886200"/>
          <a:ext cx="32766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7" name="Группа 89"/>
          <p:cNvGrpSpPr/>
          <p:nvPr/>
        </p:nvGrpSpPr>
        <p:grpSpPr>
          <a:xfrm>
            <a:off x="457200" y="471584"/>
            <a:ext cx="2880320" cy="457200"/>
            <a:chOff x="6187480" y="1295400"/>
            <a:chExt cx="2880320" cy="457200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6248400" y="1295400"/>
              <a:ext cx="2667000" cy="45720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87480" y="1371600"/>
              <a:ext cx="28803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1409F1"/>
                  </a:solidFill>
                  <a:latin typeface="Times New Roman" pitchFamily="18" charset="0"/>
                  <a:cs typeface="Times New Roman" pitchFamily="18" charset="0"/>
                </a:rPr>
                <a:t>Муниципальный долг</a:t>
              </a:r>
              <a:endParaRPr lang="ru-RU" sz="1400" b="1" dirty="0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Группа 89"/>
          <p:cNvGrpSpPr/>
          <p:nvPr/>
        </p:nvGrpSpPr>
        <p:grpSpPr>
          <a:xfrm>
            <a:off x="5791200" y="471584"/>
            <a:ext cx="3048000" cy="457200"/>
            <a:chOff x="6019800" y="1295400"/>
            <a:chExt cx="3048000" cy="457200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6096000" y="1295400"/>
              <a:ext cx="2895600" cy="45720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19800" y="1371600"/>
              <a:ext cx="3048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1409F1"/>
                  </a:solidFill>
                  <a:latin typeface="Times New Roman" pitchFamily="18" charset="0"/>
                  <a:cs typeface="Times New Roman" pitchFamily="18" charset="0"/>
                </a:rPr>
                <a:t>Муниципальные заимствования</a:t>
              </a:r>
              <a:endParaRPr lang="ru-RU" sz="1400" b="1" dirty="0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89"/>
          <p:cNvGrpSpPr/>
          <p:nvPr/>
        </p:nvGrpSpPr>
        <p:grpSpPr>
          <a:xfrm>
            <a:off x="1352332" y="3535403"/>
            <a:ext cx="2880320" cy="734687"/>
            <a:chOff x="6187480" y="1295395"/>
            <a:chExt cx="2880320" cy="525393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6248400" y="1295395"/>
              <a:ext cx="2758480" cy="38144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87480" y="1297570"/>
              <a:ext cx="2880320" cy="523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1409F1"/>
                  </a:solidFill>
                  <a:latin typeface="Times New Roman" pitchFamily="18" charset="0"/>
                  <a:cs typeface="Times New Roman" pitchFamily="18" charset="0"/>
                </a:rPr>
                <a:t>Расходы на обслуживание муниципальных заимствований</a:t>
              </a:r>
              <a:endParaRPr lang="ru-RU" sz="1400" b="1" dirty="0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7" name="TextBox 18"/>
          <p:cNvSpPr txBox="1">
            <a:spLocks noChangeArrowheads="1"/>
          </p:cNvSpPr>
          <p:nvPr/>
        </p:nvSpPr>
        <p:spPr bwMode="auto">
          <a:xfrm>
            <a:off x="698706" y="4078884"/>
            <a:ext cx="17364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15374" y="5479121"/>
            <a:ext cx="685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114,62</a:t>
            </a:r>
            <a:endParaRPr lang="ru-RU" sz="1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124200" y="4094680"/>
            <a:ext cx="838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2 146,54</a:t>
            </a:r>
            <a:endParaRPr lang="ru-RU" sz="1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305442" y="4050116"/>
            <a:ext cx="76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2 202,0</a:t>
            </a:r>
            <a:endParaRPr lang="ru-RU" sz="1400" dirty="0"/>
          </a:p>
        </p:txBody>
      </p:sp>
      <p:grpSp>
        <p:nvGrpSpPr>
          <p:cNvPr id="31" name="Группа 89"/>
          <p:cNvGrpSpPr/>
          <p:nvPr/>
        </p:nvGrpSpPr>
        <p:grpSpPr>
          <a:xfrm>
            <a:off x="4589252" y="3517394"/>
            <a:ext cx="4114800" cy="544218"/>
            <a:chOff x="6187480" y="1297571"/>
            <a:chExt cx="2880320" cy="560521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6248400" y="1313166"/>
              <a:ext cx="2758480" cy="544926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87480" y="1297571"/>
              <a:ext cx="2880320" cy="528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1409F1"/>
                  </a:solidFill>
                  <a:latin typeface="Times New Roman" pitchFamily="18" charset="0"/>
                  <a:cs typeface="Times New Roman" pitchFamily="18" charset="0"/>
                </a:rPr>
                <a:t>Объём бюджетных кредитов, предоставленных бюджетам поселений</a:t>
              </a:r>
              <a:endParaRPr lang="ru-RU" sz="1400" b="1" dirty="0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4" name="Диаграмма 33"/>
          <p:cNvGraphicFramePr/>
          <p:nvPr/>
        </p:nvGraphicFramePr>
        <p:xfrm>
          <a:off x="4825044" y="3870404"/>
          <a:ext cx="32766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250608" y="4185264"/>
            <a:ext cx="7555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1 200,0</a:t>
            </a:r>
            <a:endParaRPr lang="ru-RU" sz="1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919138" y="5523685"/>
            <a:ext cx="76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0,0</a:t>
            </a:r>
            <a:endParaRPr lang="ru-RU" sz="1400" dirty="0"/>
          </a:p>
        </p:txBody>
      </p:sp>
      <p:sp>
        <p:nvSpPr>
          <p:cNvPr id="38" name="TextBox 18"/>
          <p:cNvSpPr txBox="1">
            <a:spLocks noChangeArrowheads="1"/>
          </p:cNvSpPr>
          <p:nvPr/>
        </p:nvSpPr>
        <p:spPr bwMode="auto">
          <a:xfrm>
            <a:off x="4238454" y="4053006"/>
            <a:ext cx="17364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. рублей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532626" y="2455652"/>
            <a:ext cx="5600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0,0</a:t>
            </a:r>
            <a:endParaRPr lang="ru-RU" sz="1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111818" y="5526662"/>
            <a:ext cx="76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0,0</a:t>
            </a:r>
            <a:endParaRPr lang="ru-RU" sz="1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8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26629" name="TextBox 3"/>
          <p:cNvSpPr txBox="1">
            <a:spLocks noChangeArrowheads="1"/>
          </p:cNvSpPr>
          <p:nvPr/>
        </p:nvSpPr>
        <p:spPr bwMode="auto">
          <a:xfrm>
            <a:off x="609600" y="205668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Параметры исполнения консолидированного бюджета Полтавского муниципального образования за 2022-2023 годы, тыс. руб.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64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428596" y="975360"/>
          <a:ext cx="8334404" cy="523748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78771"/>
                <a:gridCol w="1602833"/>
                <a:gridCol w="17526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образования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 по налоговым и неналоговым доходам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</a:p>
                    <a:p>
                      <a:pPr algn="ctr"/>
                      <a:r>
                        <a:rPr lang="ru-RU" sz="1400" b="0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 по налоговым и неналоговым доходам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</a:t>
                      </a:r>
                    </a:p>
                    <a:p>
                      <a:pPr algn="ctr"/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Отклонение исполнения 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года 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исполнения </a:t>
                      </a:r>
                    </a:p>
                    <a:p>
                      <a:pPr algn="ctr"/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года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района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206 669,7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258 912,0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+ 52 242,3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Вольновское</a:t>
                      </a:r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сельское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4 775,2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16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495,1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+ 719,9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Воронцовское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сельское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5 586,6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6 788,6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+ 1 202,0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Ворошиловское</a:t>
                      </a:r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сельское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6 342,2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7 330,7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+ 988,5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Еремеевское сельское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7 801,6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6 383,3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- 1 418,3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Красногорское сельское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7 024,7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7 646,2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+ 621,5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Новоильиновское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сельское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3 403,5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4 114,3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+ 710,8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Ольгинское</a:t>
                      </a:r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сельское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5 852,4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6 515,2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+ 662,8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Соловьевское</a:t>
                      </a:r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сельское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7 901,4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7 342,8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- 558,6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Полтавское городское поселение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23 171,8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26 092,2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+ 2 920,4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278 529,1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336 620,4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+ 58 091,3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Основные показатели исполнения бюджета </a:t>
            </a:r>
          </a:p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Полтавского муниципального района за 2023 год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sp useBgFill="1">
        <p:nvSpPr>
          <p:cNvPr id="16" name="Скругленный прямоугольник 15"/>
          <p:cNvSpPr/>
          <p:nvPr/>
        </p:nvSpPr>
        <p:spPr>
          <a:xfrm>
            <a:off x="381000" y="1143000"/>
            <a:ext cx="1524000" cy="5181600"/>
          </a:xfrm>
          <a:prstGeom prst="round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sz="8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18" name="Скругленный прямоугольник 17"/>
          <p:cNvSpPr/>
          <p:nvPr/>
        </p:nvSpPr>
        <p:spPr>
          <a:xfrm>
            <a:off x="3124200" y="1143000"/>
            <a:ext cx="5638800" cy="1371600"/>
          </a:xfrm>
          <a:prstGeom prst="round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844 951,0 тыс. рублей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19" name="Скругленный прямоугольник 18"/>
          <p:cNvSpPr/>
          <p:nvPr/>
        </p:nvSpPr>
        <p:spPr>
          <a:xfrm>
            <a:off x="3124200" y="3048000"/>
            <a:ext cx="5638800" cy="1371600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836 543,8 тыс. рублей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20" name="Скругленный прямоугольник 19"/>
          <p:cNvSpPr/>
          <p:nvPr/>
        </p:nvSpPr>
        <p:spPr>
          <a:xfrm>
            <a:off x="3124200" y="4953000"/>
            <a:ext cx="5638800" cy="1371600"/>
          </a:xfrm>
          <a:prstGeom prst="roundRect">
            <a:avLst/>
          </a:prstGeom>
          <a:ln>
            <a:solidFill>
              <a:srgbClr val="7030A0"/>
            </a:solidFill>
          </a:ln>
          <a:effectLst>
            <a:glow rad="101600">
              <a:srgbClr val="7030A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8 407,2 тыс. рублей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>
            <a:endCxn id="19" idx="1"/>
          </p:cNvCxnSpPr>
          <p:nvPr/>
        </p:nvCxnSpPr>
        <p:spPr>
          <a:xfrm>
            <a:off x="1905000" y="3733800"/>
            <a:ext cx="12192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514600" y="5629275"/>
            <a:ext cx="609600" cy="1111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610394" y="3733006"/>
            <a:ext cx="38100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514600" y="1838325"/>
            <a:ext cx="609600" cy="1111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C:\Users\budg\Desktop\operatsionnierasxodivklyuchayutvsebya_8A0884B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22612" y="-76200"/>
            <a:ext cx="1256607" cy="12566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142976" y="2714620"/>
            <a:ext cx="709681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внимание!!!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Структура показателей доходной части бюджета</a:t>
            </a:r>
          </a:p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Полтавского муниципального района за 2021-2023 годы, %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grpSp>
        <p:nvGrpSpPr>
          <p:cNvPr id="3" name="Группа 25"/>
          <p:cNvGrpSpPr/>
          <p:nvPr/>
        </p:nvGrpSpPr>
        <p:grpSpPr>
          <a:xfrm>
            <a:off x="63272" y="1400175"/>
            <a:ext cx="3217652" cy="2441733"/>
            <a:chOff x="457200" y="1397681"/>
            <a:chExt cx="3217652" cy="2441733"/>
          </a:xfrm>
        </p:grpSpPr>
        <p:graphicFrame>
          <p:nvGraphicFramePr>
            <p:cNvPr id="27" name="Диаграмма 26"/>
            <p:cNvGraphicFramePr/>
            <p:nvPr>
              <p:extLst>
                <p:ext uri="{D42A27DB-BD31-4B8C-83A1-F6EECF244321}">
                  <p14:modId xmlns:p14="http://schemas.microsoft.com/office/powerpoint/2010/main" xmlns="" val="1853301505"/>
                </p:ext>
              </p:extLst>
            </p:nvPr>
          </p:nvGraphicFramePr>
          <p:xfrm>
            <a:off x="457200" y="1397681"/>
            <a:ext cx="3116864" cy="2441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8" name="TextBox 41"/>
            <p:cNvSpPr txBox="1"/>
            <p:nvPr/>
          </p:nvSpPr>
          <p:spPr>
            <a:xfrm>
              <a:off x="1066800" y="2286000"/>
              <a:ext cx="10554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77,4 %</a:t>
              </a:r>
            </a:p>
          </p:txBody>
        </p:sp>
        <p:sp>
          <p:nvSpPr>
            <p:cNvPr id="29" name="TextBox 41"/>
            <p:cNvSpPr txBox="1"/>
            <p:nvPr/>
          </p:nvSpPr>
          <p:spPr>
            <a:xfrm>
              <a:off x="2505075" y="2217366"/>
              <a:ext cx="800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23,0 %</a:t>
              </a:r>
            </a:p>
          </p:txBody>
        </p:sp>
        <p:sp>
          <p:nvSpPr>
            <p:cNvPr id="30" name="TextBox 41"/>
            <p:cNvSpPr txBox="1"/>
            <p:nvPr/>
          </p:nvSpPr>
          <p:spPr>
            <a:xfrm>
              <a:off x="2855702" y="3114675"/>
              <a:ext cx="819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2,6 %</a:t>
              </a:r>
              <a:endPara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94116" y="1400175"/>
              <a:ext cx="9585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i="1" dirty="0" smtClean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2021 год</a:t>
              </a:r>
              <a:endParaRPr lang="ru-RU" sz="16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32"/>
          <p:cNvGrpSpPr/>
          <p:nvPr/>
        </p:nvGrpSpPr>
        <p:grpSpPr>
          <a:xfrm>
            <a:off x="2987447" y="1397681"/>
            <a:ext cx="3207228" cy="2441733"/>
            <a:chOff x="457200" y="1397681"/>
            <a:chExt cx="3207228" cy="2441733"/>
          </a:xfrm>
        </p:grpSpPr>
        <p:graphicFrame>
          <p:nvGraphicFramePr>
            <p:cNvPr id="34" name="Диаграмма 33"/>
            <p:cNvGraphicFramePr/>
            <p:nvPr>
              <p:extLst>
                <p:ext uri="{D42A27DB-BD31-4B8C-83A1-F6EECF244321}">
                  <p14:modId xmlns:p14="http://schemas.microsoft.com/office/powerpoint/2010/main" xmlns="" val="1853301505"/>
                </p:ext>
              </p:extLst>
            </p:nvPr>
          </p:nvGraphicFramePr>
          <p:xfrm>
            <a:off x="457200" y="1397681"/>
            <a:ext cx="3116864" cy="2441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5" name="TextBox 41"/>
            <p:cNvSpPr txBox="1"/>
            <p:nvPr/>
          </p:nvSpPr>
          <p:spPr>
            <a:xfrm>
              <a:off x="1066800" y="2286000"/>
              <a:ext cx="10554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74,6 %</a:t>
              </a:r>
            </a:p>
          </p:txBody>
        </p:sp>
        <p:sp>
          <p:nvSpPr>
            <p:cNvPr id="36" name="TextBox 41"/>
            <p:cNvSpPr txBox="1"/>
            <p:nvPr/>
          </p:nvSpPr>
          <p:spPr>
            <a:xfrm>
              <a:off x="2438400" y="2156315"/>
              <a:ext cx="800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22,4 %</a:t>
              </a:r>
            </a:p>
          </p:txBody>
        </p:sp>
        <p:sp>
          <p:nvSpPr>
            <p:cNvPr id="37" name="TextBox 41"/>
            <p:cNvSpPr txBox="1"/>
            <p:nvPr/>
          </p:nvSpPr>
          <p:spPr>
            <a:xfrm>
              <a:off x="2845278" y="3121503"/>
              <a:ext cx="819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3,0 %</a:t>
              </a:r>
              <a:endPara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594116" y="1400175"/>
              <a:ext cx="9585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i="1" dirty="0" smtClean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2022 год</a:t>
              </a:r>
              <a:endParaRPr lang="ru-RU" sz="16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2847975" y="4067175"/>
            <a:ext cx="3581400" cy="457200"/>
          </a:xfrm>
          <a:prstGeom prst="rect">
            <a:avLst/>
          </a:prstGeom>
          <a:solidFill>
            <a:srgbClr val="02D43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перечисления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847975" y="4714875"/>
            <a:ext cx="3581400" cy="457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847975" y="5362575"/>
            <a:ext cx="35814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https://w0.pngwave.com/png/949/413/six-sigma-microsoft-dynamics-crm-dynamics-365-root-cause-analysis-management-yes-png-clip-art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3505200"/>
            <a:ext cx="2203681" cy="3143272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32" name="Picture 2" descr="https://cdn.pixabay.com/photo/2015/11/03/09/30/contract-1020434_128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089" r="14555"/>
          <a:stretch>
            <a:fillRect/>
          </a:stretch>
        </p:blipFill>
        <p:spPr bwMode="auto">
          <a:xfrm>
            <a:off x="457200" y="3505200"/>
            <a:ext cx="2181110" cy="3190812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5883582" y="1397478"/>
            <a:ext cx="3293488" cy="2441733"/>
            <a:chOff x="457200" y="1397681"/>
            <a:chExt cx="3293488" cy="2441733"/>
          </a:xfrm>
        </p:grpSpPr>
        <p:graphicFrame>
          <p:nvGraphicFramePr>
            <p:cNvPr id="39" name="Диаграмма 38"/>
            <p:cNvGraphicFramePr/>
            <p:nvPr>
              <p:extLst>
                <p:ext uri="{D42A27DB-BD31-4B8C-83A1-F6EECF244321}">
                  <p14:modId xmlns:p14="http://schemas.microsoft.com/office/powerpoint/2010/main" xmlns="" val="1853301505"/>
                </p:ext>
              </p:extLst>
            </p:nvPr>
          </p:nvGraphicFramePr>
          <p:xfrm>
            <a:off x="457200" y="1397681"/>
            <a:ext cx="3116864" cy="2441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43" name="TextBox 41"/>
            <p:cNvSpPr txBox="1"/>
            <p:nvPr/>
          </p:nvSpPr>
          <p:spPr>
            <a:xfrm>
              <a:off x="1066800" y="2286000"/>
              <a:ext cx="10554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69,4 %</a:t>
              </a:r>
            </a:p>
          </p:txBody>
        </p:sp>
        <p:sp>
          <p:nvSpPr>
            <p:cNvPr id="44" name="TextBox 41"/>
            <p:cNvSpPr txBox="1"/>
            <p:nvPr/>
          </p:nvSpPr>
          <p:spPr>
            <a:xfrm>
              <a:off x="2438400" y="2121811"/>
              <a:ext cx="800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28,1 %</a:t>
              </a:r>
            </a:p>
          </p:txBody>
        </p:sp>
        <p:sp>
          <p:nvSpPr>
            <p:cNvPr id="45" name="TextBox 41"/>
            <p:cNvSpPr txBox="1"/>
            <p:nvPr/>
          </p:nvSpPr>
          <p:spPr>
            <a:xfrm>
              <a:off x="2931538" y="3095625"/>
              <a:ext cx="819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2,5 %</a:t>
              </a:r>
              <a:endPara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594116" y="1400175"/>
              <a:ext cx="9585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i="1" dirty="0" smtClean="0"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2023 год</a:t>
              </a:r>
              <a:endParaRPr lang="ru-RU" sz="16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6" name="Группа 65"/>
          <p:cNvGrpSpPr/>
          <p:nvPr/>
        </p:nvGrpSpPr>
        <p:grpSpPr>
          <a:xfrm>
            <a:off x="0" y="990600"/>
            <a:ext cx="9144000" cy="5562600"/>
            <a:chOff x="0" y="990600"/>
            <a:chExt cx="9144000" cy="5562600"/>
          </a:xfrm>
        </p:grpSpPr>
        <p:graphicFrame>
          <p:nvGraphicFramePr>
            <p:cNvPr id="62" name="Диаграмма 61"/>
            <p:cNvGraphicFramePr/>
            <p:nvPr/>
          </p:nvGraphicFramePr>
          <p:xfrm>
            <a:off x="0" y="990600"/>
            <a:ext cx="9144000" cy="5562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65847" y="3110115"/>
              <a:ext cx="320553" cy="346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66081" y="3532577"/>
              <a:ext cx="346197" cy="320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70277" y="2314746"/>
              <a:ext cx="333375" cy="307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" name="Picture 7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65782" y="1916494"/>
              <a:ext cx="333375" cy="320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76206" y="2720190"/>
              <a:ext cx="318820" cy="302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4832" y="4191001"/>
              <a:ext cx="318820" cy="293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4832" y="4771126"/>
              <a:ext cx="318820" cy="302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98852" y="5155722"/>
              <a:ext cx="285750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5105400" y="1524000"/>
          <a:ext cx="3352800" cy="39624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71488"/>
                <a:gridCol w="2881312"/>
              </a:tblGrid>
              <a:tr h="370840">
                <a:tc>
                  <a:txBody>
                    <a:bodyPr/>
                    <a:lstStyle/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 доходов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r>
                        <a:rPr lang="ru-RU" sz="12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нефтепродукты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Единый налог на вмененный доход для отдельных видов деятельности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Налог,</a:t>
                      </a:r>
                      <a:r>
                        <a:rPr lang="ru-RU" sz="12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взимаемый в связи с применением упрощенной системы налогообложения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патентной системы налогообложения, зачисляемый в бюджеты</a:t>
                      </a:r>
                      <a:r>
                        <a:rPr lang="ru-RU" sz="12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городских округов 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Отмененные налоги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Структура поступления налоговых доходов бюджета </a:t>
            </a:r>
          </a:p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Полтавского муниципального района за 2023 год, тыс. руб.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sp useBgFill="1">
        <p:nvSpPr>
          <p:cNvPr id="63" name="Скругленный прямоугольник 62"/>
          <p:cNvSpPr/>
          <p:nvPr/>
        </p:nvSpPr>
        <p:spPr>
          <a:xfrm>
            <a:off x="1219200" y="5499350"/>
            <a:ext cx="3276600" cy="838200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Итого поступлений: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237 456,2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41"/>
          <p:cNvSpPr txBox="1"/>
          <p:nvPr/>
        </p:nvSpPr>
        <p:spPr>
          <a:xfrm>
            <a:off x="3429000" y="33528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221 666,1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645663" y="2280778"/>
            <a:ext cx="381002" cy="762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41"/>
          <p:cNvSpPr txBox="1"/>
          <p:nvPr/>
        </p:nvSpPr>
        <p:spPr>
          <a:xfrm>
            <a:off x="911341" y="2089379"/>
            <a:ext cx="79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2 279,3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729419" y="1962321"/>
            <a:ext cx="381000" cy="22860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1029599" y="1751723"/>
            <a:ext cx="79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-61,9</a:t>
            </a: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1755469" y="1673531"/>
            <a:ext cx="616793" cy="47013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41"/>
          <p:cNvSpPr txBox="1"/>
          <p:nvPr/>
        </p:nvSpPr>
        <p:spPr>
          <a:xfrm>
            <a:off x="1400346" y="1296321"/>
            <a:ext cx="79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2 099,7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V="1">
            <a:off x="2907116" y="1910929"/>
            <a:ext cx="419102" cy="25717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2998520" y="1604866"/>
            <a:ext cx="79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5 238,4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2539760" y="1853962"/>
            <a:ext cx="533402" cy="17827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TextBox 41"/>
          <p:cNvSpPr txBox="1"/>
          <p:nvPr/>
        </p:nvSpPr>
        <p:spPr>
          <a:xfrm>
            <a:off x="2495129" y="1352721"/>
            <a:ext cx="842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302,8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0" name="Прямая соединительная линия 49"/>
          <p:cNvCxnSpPr>
            <a:endCxn id="51" idx="2"/>
          </p:cNvCxnSpPr>
          <p:nvPr/>
        </p:nvCxnSpPr>
        <p:spPr>
          <a:xfrm rot="16200000" flipV="1">
            <a:off x="2117482" y="1792559"/>
            <a:ext cx="754488" cy="79993"/>
          </a:xfrm>
          <a:prstGeom prst="line">
            <a:avLst/>
          </a:prstGeom>
          <a:ln>
            <a:solidFill>
              <a:srgbClr val="FCCD88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Box 41"/>
          <p:cNvSpPr txBox="1"/>
          <p:nvPr/>
        </p:nvSpPr>
        <p:spPr>
          <a:xfrm>
            <a:off x="2057058" y="1116758"/>
            <a:ext cx="79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5 931,6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V="1">
            <a:off x="3124200" y="2158216"/>
            <a:ext cx="449646" cy="12778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TextBox 41"/>
          <p:cNvSpPr txBox="1"/>
          <p:nvPr/>
        </p:nvSpPr>
        <p:spPr>
          <a:xfrm>
            <a:off x="3323782" y="1886656"/>
            <a:ext cx="79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0,2</a:t>
            </a:r>
          </a:p>
        </p:txBody>
      </p:sp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Структура поступления неналоговых доходов бюджета </a:t>
            </a:r>
          </a:p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Полтавского муниципального района за 2023 год, тыс. руб.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graphicFrame>
        <p:nvGraphicFramePr>
          <p:cNvPr id="62" name="Диаграмма 61"/>
          <p:cNvGraphicFramePr/>
          <p:nvPr/>
        </p:nvGraphicFramePr>
        <p:xfrm>
          <a:off x="0" y="1219200"/>
          <a:ext cx="4953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 useBgFill="1">
        <p:nvSpPr>
          <p:cNvPr id="63" name="Скругленный прямоугольник 62"/>
          <p:cNvSpPr/>
          <p:nvPr/>
        </p:nvSpPr>
        <p:spPr>
          <a:xfrm>
            <a:off x="1638300" y="5562600"/>
            <a:ext cx="3276600" cy="838200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Итого поступлений: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21 455,8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 rot="16200000" flipH="1">
            <a:off x="1104900" y="1790700"/>
            <a:ext cx="381002" cy="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TextBox 41"/>
          <p:cNvSpPr txBox="1"/>
          <p:nvPr/>
        </p:nvSpPr>
        <p:spPr>
          <a:xfrm>
            <a:off x="907208" y="1288208"/>
            <a:ext cx="79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133,5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41"/>
          <p:cNvSpPr txBox="1"/>
          <p:nvPr/>
        </p:nvSpPr>
        <p:spPr>
          <a:xfrm>
            <a:off x="1786933" y="1123950"/>
            <a:ext cx="79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2 970,0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41"/>
          <p:cNvSpPr txBox="1"/>
          <p:nvPr/>
        </p:nvSpPr>
        <p:spPr>
          <a:xfrm>
            <a:off x="2806665" y="1109930"/>
            <a:ext cx="79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548,1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41"/>
          <p:cNvSpPr txBox="1"/>
          <p:nvPr/>
        </p:nvSpPr>
        <p:spPr>
          <a:xfrm>
            <a:off x="3387032" y="1356146"/>
            <a:ext cx="79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841,7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41"/>
          <p:cNvSpPr txBox="1"/>
          <p:nvPr/>
        </p:nvSpPr>
        <p:spPr>
          <a:xfrm>
            <a:off x="3315450" y="3181350"/>
            <a:ext cx="947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16 623,4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6" name="Прямая соединительная линия 95"/>
          <p:cNvCxnSpPr/>
          <p:nvPr/>
        </p:nvCxnSpPr>
        <p:spPr>
          <a:xfrm rot="16200000" flipH="1">
            <a:off x="1996480" y="1628775"/>
            <a:ext cx="381002" cy="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rot="5400000">
            <a:off x="2952544" y="1670462"/>
            <a:ext cx="499648" cy="393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 rot="5400000">
            <a:off x="3523287" y="1788303"/>
            <a:ext cx="322416" cy="9861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152832" y="1905000"/>
          <a:ext cx="3352800" cy="31242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71488"/>
                <a:gridCol w="2881312"/>
              </a:tblGrid>
              <a:tr h="370840">
                <a:tc>
                  <a:txBody>
                    <a:bodyPr/>
                    <a:lstStyle/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 доходов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Плата за негативное воздействие на окружающую среду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и компенсации затрат государства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pSp>
        <p:nvGrpSpPr>
          <p:cNvPr id="24" name="Группа 23"/>
          <p:cNvGrpSpPr/>
          <p:nvPr/>
        </p:nvGrpSpPr>
        <p:grpSpPr>
          <a:xfrm>
            <a:off x="5222139" y="2346447"/>
            <a:ext cx="346197" cy="2166605"/>
            <a:chOff x="4946107" y="2346447"/>
            <a:chExt cx="346197" cy="2166605"/>
          </a:xfrm>
        </p:grpSpPr>
        <p:pic>
          <p:nvPicPr>
            <p:cNvPr id="19" name="Picture 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8758" y="2346447"/>
              <a:ext cx="333375" cy="320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8929" y="2812208"/>
              <a:ext cx="333375" cy="307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8233" y="3259348"/>
              <a:ext cx="321734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3000" y="3666525"/>
              <a:ext cx="320553" cy="346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46107" y="4192499"/>
              <a:ext cx="346197" cy="320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6" name="TextBox 41"/>
          <p:cNvSpPr txBox="1"/>
          <p:nvPr/>
        </p:nvSpPr>
        <p:spPr>
          <a:xfrm>
            <a:off x="320618" y="1508546"/>
            <a:ext cx="790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339,1</a:t>
            </a:r>
            <a:endPara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762002" y="1828800"/>
            <a:ext cx="341076" cy="23615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0972" y="4711814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8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26629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Структура безвозмездных поступлений в бюджет Полтавского муниципального района за 2023 год, тыс. руб.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grpSp>
        <p:nvGrpSpPr>
          <p:cNvPr id="46" name="Группа 45"/>
          <p:cNvGrpSpPr/>
          <p:nvPr/>
        </p:nvGrpSpPr>
        <p:grpSpPr>
          <a:xfrm>
            <a:off x="5334000" y="828674"/>
            <a:ext cx="3581400" cy="2962275"/>
            <a:chOff x="5210175" y="914399"/>
            <a:chExt cx="3581400" cy="2962275"/>
          </a:xfrm>
        </p:grpSpPr>
        <p:sp>
          <p:nvSpPr>
            <p:cNvPr id="45" name="Равнобедренный треугольник 44"/>
            <p:cNvSpPr/>
            <p:nvPr/>
          </p:nvSpPr>
          <p:spPr>
            <a:xfrm>
              <a:off x="5419725" y="914399"/>
              <a:ext cx="3114675" cy="2962275"/>
            </a:xfrm>
            <a:prstGeom prst="triangle">
              <a:avLst>
                <a:gd name="adj" fmla="val 5030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5210175" y="1219200"/>
              <a:ext cx="1738322" cy="1143000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CCFFFF"/>
              </a:solidFill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Дотации </a:t>
              </a:r>
            </a:p>
            <a:p>
              <a:pPr algn="ctr"/>
              <a:r>
                <a:rPr lang="ru-RU" sz="16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91 764,8</a:t>
              </a:r>
              <a:endPara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038975" y="1219200"/>
              <a:ext cx="1738322" cy="114300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Субвенции</a:t>
              </a:r>
            </a:p>
            <a:p>
              <a:pPr algn="ctr"/>
              <a:r>
                <a:rPr lang="ru-RU" sz="16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329 824,8</a:t>
              </a:r>
              <a:endPara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5210175" y="2457450"/>
              <a:ext cx="1738322" cy="1143000"/>
            </a:xfrm>
            <a:prstGeom prst="round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Субсидии </a:t>
              </a:r>
            </a:p>
            <a:p>
              <a:pPr algn="ctr"/>
              <a:r>
                <a:rPr lang="ru-RU" sz="16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133 202,6</a:t>
              </a:r>
              <a:endParaRPr lang="ru-RU" sz="1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053253" y="2457450"/>
              <a:ext cx="1738322" cy="1143000"/>
            </a:xfrm>
            <a:prstGeom prst="roundRect">
              <a:avLst/>
            </a:prstGeom>
            <a:solidFill>
              <a:srgbClr val="FD03D9"/>
            </a:solidFill>
            <a:ln>
              <a:solidFill>
                <a:srgbClr val="FFC7F3"/>
              </a:solidFill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Иные межбюджетные трансферты</a:t>
              </a:r>
            </a:p>
            <a:p>
              <a:pPr algn="ctr"/>
              <a:r>
                <a:rPr lang="ru-RU" sz="14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28 169,5</a:t>
              </a:r>
              <a:endPara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47" name="Picture 2" descr="D:\Documents and Settings\secretar\Рабочий стол\index2.jpg"/>
          <p:cNvPicPr>
            <a:picLocks noChangeAspect="1" noChangeArrowheads="1"/>
          </p:cNvPicPr>
          <p:nvPr/>
        </p:nvPicPr>
        <p:blipFill>
          <a:blip r:embed="rId4" cstate="print"/>
          <a:srcRect t="23847"/>
          <a:stretch>
            <a:fillRect/>
          </a:stretch>
        </p:blipFill>
        <p:spPr bwMode="auto">
          <a:xfrm>
            <a:off x="2038350" y="2219325"/>
            <a:ext cx="2990850" cy="1708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8" name="Прямоугольник 47"/>
          <p:cNvSpPr/>
          <p:nvPr/>
        </p:nvSpPr>
        <p:spPr>
          <a:xfrm>
            <a:off x="1981200" y="990600"/>
            <a:ext cx="3124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из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областного бюджета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582 961,7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трелка вправо 48"/>
          <p:cNvSpPr/>
          <p:nvPr/>
        </p:nvSpPr>
        <p:spPr>
          <a:xfrm rot="10800000">
            <a:off x="2076450" y="1704975"/>
            <a:ext cx="2895600" cy="533400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2286000" y="3819525"/>
            <a:ext cx="6477000" cy="1543050"/>
            <a:chOff x="2286000" y="4019550"/>
            <a:chExt cx="6477000" cy="1543050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2286000" y="4019550"/>
              <a:ext cx="647700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i="1" dirty="0" smtClean="0">
                  <a:latin typeface="Times New Roman" pitchFamily="18" charset="0"/>
                  <a:cs typeface="Times New Roman" pitchFamily="18" charset="0"/>
                </a:rPr>
                <a:t>Межбюджетные трансферты, передаваемые бюджетам муниципальных районов из бюджетов поселений на осуществление части полномочий по решению вопросов местного значения в соответствии с заключенными соглашениями – 2 564,2</a:t>
              </a:r>
            </a:p>
          </p:txBody>
        </p:sp>
        <p:sp>
          <p:nvSpPr>
            <p:cNvPr id="51" name="Стрелка вправо 50"/>
            <p:cNvSpPr/>
            <p:nvPr/>
          </p:nvSpPr>
          <p:spPr>
            <a:xfrm rot="10800000">
              <a:off x="2286000" y="4943475"/>
              <a:ext cx="6477000" cy="619125"/>
            </a:xfrm>
            <a:prstGeom prst="rightArrow">
              <a:avLst/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2286000" y="5275957"/>
            <a:ext cx="6477001" cy="820042"/>
            <a:chOff x="2286000" y="5552182"/>
            <a:chExt cx="6477001" cy="820042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2286000" y="5552182"/>
              <a:ext cx="64770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i="1" dirty="0" smtClean="0">
                  <a:latin typeface="Times New Roman" pitchFamily="18" charset="0"/>
                  <a:cs typeface="Times New Roman" pitchFamily="18" charset="0"/>
                </a:rPr>
                <a:t>Прочие безвозмездные поступления – 792,5</a:t>
              </a:r>
            </a:p>
          </p:txBody>
        </p:sp>
        <p:sp>
          <p:nvSpPr>
            <p:cNvPr id="53" name="Стрелка вправо 52"/>
            <p:cNvSpPr/>
            <p:nvPr/>
          </p:nvSpPr>
          <p:spPr>
            <a:xfrm rot="10800000">
              <a:off x="2286001" y="5753099"/>
              <a:ext cx="6477000" cy="619125"/>
            </a:xfrm>
            <a:prstGeom prst="rightArrow">
              <a:avLst/>
            </a:prstGeom>
            <a:solidFill>
              <a:srgbClr val="FFB685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 useBgFill="1">
        <p:nvSpPr>
          <p:cNvPr id="21" name="Скругленный прямоугольник 20"/>
          <p:cNvSpPr/>
          <p:nvPr/>
        </p:nvSpPr>
        <p:spPr>
          <a:xfrm>
            <a:off x="3762375" y="6076950"/>
            <a:ext cx="3276600" cy="685800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Всего поступлений: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586 039,0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066800"/>
            <a:ext cx="1600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" name="Правая фигурная скобка 55"/>
          <p:cNvSpPr/>
          <p:nvPr/>
        </p:nvSpPr>
        <p:spPr>
          <a:xfrm>
            <a:off x="1619249" y="1143000"/>
            <a:ext cx="371475" cy="54102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2680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Структура расходов бюджета </a:t>
            </a:r>
          </a:p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Полтавского муниципального района за 2023 год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7" name="Таблица 36"/>
          <p:cNvGraphicFramePr>
            <a:graphicFrameLocks noGrp="1"/>
          </p:cNvGraphicFramePr>
          <p:nvPr/>
        </p:nvGraphicFramePr>
        <p:xfrm>
          <a:off x="304800" y="1219200"/>
          <a:ext cx="8534400" cy="49682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945954"/>
                <a:gridCol w="1888656"/>
                <a:gridCol w="16997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расходов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 общем объёме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78 778,9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9,42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609,4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0,07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31 242,8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3,74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24 385,1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2,92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191,6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533 995,9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63,83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108 527,4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12,97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16 219,3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1,94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</a:t>
                      </a:r>
                      <a:r>
                        <a:rPr lang="ru-RU" sz="14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культура и спорт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9 645,7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1,15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(муниципального долга)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бюджетной системы РФ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32 945,5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3,94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836 543,8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rgbClr val="1409F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b="1" i="1" dirty="0">
                        <a:solidFill>
                          <a:srgbClr val="1409F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2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28589" y="142875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66800" y="471489"/>
            <a:ext cx="71628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Исполнение бюджета Полтавского муниципального района</a:t>
            </a:r>
          </a:p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по основным сферам в 2023 году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81000" y="1066800"/>
          <a:ext cx="4114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19877367"/>
              </p:ext>
            </p:extLst>
          </p:nvPr>
        </p:nvGraphicFramePr>
        <p:xfrm>
          <a:off x="914400" y="4267200"/>
          <a:ext cx="3429000" cy="1341120"/>
        </p:xfrm>
        <a:graphic>
          <a:graphicData uri="http://schemas.openxmlformats.org/drawingml/2006/table">
            <a:tbl>
              <a:tblPr firstRow="1" bandRow="1"/>
              <a:tblGrid>
                <a:gridCol w="391269"/>
                <a:gridCol w="3037731"/>
              </a:tblGrid>
              <a:tr h="264712"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Социальное сфера</a:t>
                      </a:r>
                      <a:endParaRPr lang="ru-RU" sz="16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01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Производственная сфера</a:t>
                      </a:r>
                      <a:endParaRPr lang="ru-RU" sz="16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01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6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0196"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16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6" name="Группа 29"/>
          <p:cNvGrpSpPr/>
          <p:nvPr/>
        </p:nvGrpSpPr>
        <p:grpSpPr>
          <a:xfrm>
            <a:off x="1008356" y="4318707"/>
            <a:ext cx="230434" cy="1241485"/>
            <a:chOff x="3967576" y="5351756"/>
            <a:chExt cx="230434" cy="124148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78682" y="5351756"/>
              <a:ext cx="2095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67576" y="5704828"/>
              <a:ext cx="21907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80156" y="6020447"/>
              <a:ext cx="20955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69410" y="6364641"/>
              <a:ext cx="2286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Группа 15"/>
          <p:cNvGrpSpPr/>
          <p:nvPr/>
        </p:nvGrpSpPr>
        <p:grpSpPr>
          <a:xfrm>
            <a:off x="4505325" y="1219201"/>
            <a:ext cx="4533900" cy="5198555"/>
            <a:chOff x="4836728" y="914400"/>
            <a:chExt cx="4299388" cy="4419600"/>
          </a:xfrm>
        </p:grpSpPr>
        <p:sp>
          <p:nvSpPr>
            <p:cNvPr id="11" name="Прямоугольник с двумя скругленными противолежащими углами 10"/>
            <p:cNvSpPr/>
            <p:nvPr/>
          </p:nvSpPr>
          <p:spPr bwMode="auto">
            <a:xfrm>
              <a:off x="4836728" y="914400"/>
              <a:ext cx="4191000" cy="4419600"/>
            </a:xfrm>
            <a:prstGeom prst="round2DiagRect">
              <a:avLst/>
            </a:prstGeom>
            <a:ln/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57150" dist="38100" dir="5400000" algn="ctr" rotWithShape="0">
                <a:schemeClr val="accent5">
                  <a:shade val="9000"/>
                  <a:satMod val="105000"/>
                  <a:alpha val="48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5"/>
            </a:lnRef>
            <a:fillRef idx="1003">
              <a:schemeClr val="lt1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76798" y="1267669"/>
              <a:ext cx="4259318" cy="3924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Социальная сфера (668 388,3):</a:t>
              </a:r>
            </a:p>
            <a:p>
              <a:pPr>
                <a:buFont typeface="Wingdings" pitchFamily="2" charset="2"/>
                <a:buChar char="Ø"/>
              </a:pPr>
              <a:r>
                <a:rPr lang="ru-RU" sz="1400" i="1" dirty="0" smtClean="0">
                  <a:latin typeface="Times New Roman" pitchFamily="18" charset="0"/>
                  <a:cs typeface="Times New Roman" pitchFamily="18" charset="0"/>
                </a:rPr>
                <a:t>Образование (533 995,9)</a:t>
              </a:r>
            </a:p>
            <a:p>
              <a:pPr>
                <a:buFont typeface="Wingdings" pitchFamily="2" charset="2"/>
                <a:buChar char="Ø"/>
              </a:pPr>
              <a:r>
                <a:rPr lang="ru-RU" sz="1400" i="1" dirty="0" smtClean="0">
                  <a:latin typeface="Times New Roman" pitchFamily="18" charset="0"/>
                  <a:cs typeface="Times New Roman" pitchFamily="18" charset="0"/>
                </a:rPr>
                <a:t>Культура, кинематография (108 527,4)</a:t>
              </a:r>
            </a:p>
            <a:p>
              <a:pPr>
                <a:buFont typeface="Wingdings" pitchFamily="2" charset="2"/>
                <a:buChar char="Ø"/>
              </a:pPr>
              <a:r>
                <a:rPr lang="ru-RU" sz="1400" i="1" dirty="0" smtClean="0">
                  <a:latin typeface="Times New Roman" pitchFamily="18" charset="0"/>
                  <a:cs typeface="Times New Roman" pitchFamily="18" charset="0"/>
                </a:rPr>
                <a:t>Социальная политика (16 219,3)</a:t>
              </a:r>
            </a:p>
            <a:p>
              <a:pPr>
                <a:buFont typeface="Wingdings" pitchFamily="2" charset="2"/>
                <a:buChar char="Ø"/>
              </a:pPr>
              <a:r>
                <a:rPr lang="ru-RU" sz="1400" i="1" dirty="0" smtClean="0">
                  <a:latin typeface="Times New Roman" pitchFamily="18" charset="0"/>
                  <a:cs typeface="Times New Roman" pitchFamily="18" charset="0"/>
                </a:rPr>
                <a:t>Физическая культура и спорт (9 645,7)</a:t>
              </a:r>
            </a:p>
            <a:p>
              <a:pPr>
                <a:buFont typeface="Wingdings" pitchFamily="2" charset="2"/>
                <a:buChar char="Ø"/>
              </a:pPr>
              <a:endParaRPr lang="ru-RU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Производственная сфера (55 819,5):</a:t>
              </a:r>
            </a:p>
            <a:p>
              <a:pPr>
                <a:buFont typeface="Wingdings" pitchFamily="2" charset="2"/>
                <a:buChar char="Ø"/>
              </a:pPr>
              <a:r>
                <a:rPr lang="ru-RU" sz="1400" i="1" dirty="0" smtClean="0">
                  <a:latin typeface="Times New Roman" pitchFamily="18" charset="0"/>
                  <a:cs typeface="Times New Roman" pitchFamily="18" charset="0"/>
                </a:rPr>
                <a:t>Национальная экономика (31 242,8)</a:t>
              </a:r>
            </a:p>
            <a:p>
              <a:pPr>
                <a:buFont typeface="Wingdings" pitchFamily="2" charset="2"/>
                <a:buChar char="Ø"/>
              </a:pPr>
              <a:r>
                <a:rPr lang="ru-RU" sz="1400" i="1" dirty="0" smtClean="0">
                  <a:latin typeface="Times New Roman" pitchFamily="18" charset="0"/>
                  <a:cs typeface="Times New Roman" pitchFamily="18" charset="0"/>
                </a:rPr>
                <a:t>Жилищно-коммунальное хозяйство (24 385,1)</a:t>
              </a:r>
            </a:p>
            <a:p>
              <a:pPr>
                <a:buFont typeface="Wingdings" pitchFamily="2" charset="2"/>
                <a:buChar char="Ø"/>
              </a:pPr>
              <a:r>
                <a:rPr lang="ru-RU" sz="1400" i="1" dirty="0" smtClean="0">
                  <a:latin typeface="Times New Roman" pitchFamily="18" charset="0"/>
                  <a:cs typeface="Times New Roman" pitchFamily="18" charset="0"/>
                </a:rPr>
                <a:t>Охрана окружающей среды (191,6)</a:t>
              </a:r>
            </a:p>
            <a:p>
              <a:endParaRPr lang="ru-RU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Прочие расходы (79 390,5):</a:t>
              </a:r>
            </a:p>
            <a:p>
              <a:pPr>
                <a:buFont typeface="Wingdings" pitchFamily="2" charset="2"/>
                <a:buChar char="Ø"/>
              </a:pPr>
              <a:r>
                <a:rPr lang="ru-RU" sz="1400" i="1" dirty="0" smtClean="0">
                  <a:latin typeface="Times New Roman" pitchFamily="18" charset="0"/>
                  <a:cs typeface="Times New Roman" pitchFamily="18" charset="0"/>
                </a:rPr>
                <a:t>Общегосударственные расходы (78 778,9)</a:t>
              </a:r>
            </a:p>
            <a:p>
              <a:pPr>
                <a:buFont typeface="Wingdings" pitchFamily="2" charset="2"/>
                <a:buChar char="Ø"/>
              </a:pPr>
              <a:r>
                <a:rPr lang="ru-RU" sz="1400" i="1" dirty="0" smtClean="0">
                  <a:latin typeface="Times New Roman" pitchFamily="18" charset="0"/>
                  <a:cs typeface="Times New Roman" pitchFamily="18" charset="0"/>
                </a:rPr>
                <a:t>Национальная оборона (609,4)</a:t>
              </a:r>
            </a:p>
            <a:p>
              <a:pPr>
                <a:buFont typeface="Wingdings" pitchFamily="2" charset="2"/>
                <a:buChar char="Ø"/>
              </a:pPr>
              <a:r>
                <a:rPr lang="ru-RU" sz="1400" i="1" dirty="0" smtClean="0">
                  <a:latin typeface="Times New Roman" pitchFamily="18" charset="0"/>
                  <a:cs typeface="Times New Roman" pitchFamily="18" charset="0"/>
                </a:rPr>
                <a:t>Обслуживание государственного (муниципального долга) (2,2)</a:t>
              </a:r>
              <a:endParaRPr lang="ru-RU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ru-RU" sz="14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Межбюджетные трансферты общего характера бюджетам бюджетной системы РФ  (Дотации бюджетам поселений (32 945,5)</a:t>
              </a:r>
            </a:p>
            <a:p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7762866" y="1232856"/>
            <a:ext cx="11430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. рублей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66925" y="1633121"/>
            <a:ext cx="838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79,9 %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043038" y="2760303"/>
            <a:ext cx="838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6,7 %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362075" y="2657475"/>
            <a:ext cx="838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9,5 %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19075" y="3371850"/>
            <a:ext cx="838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3,9 %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623458" y="3209925"/>
            <a:ext cx="205217" cy="16823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9"/>
          <p:cNvPicPr>
            <a:picLocks noChangeAspect="1" noChangeArrowheads="1"/>
          </p:cNvPicPr>
          <p:nvPr/>
        </p:nvPicPr>
        <p:blipFill>
          <a:blip r:embed="rId3" cstate="print"/>
          <a:srcRect l="25833" t="22222" r="36346" b="2264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2"/>
          <p:cNvSpPr txBox="1">
            <a:spLocks noChangeArrowheads="1"/>
          </p:cNvSpPr>
          <p:nvPr/>
        </p:nvSpPr>
        <p:spPr bwMode="auto">
          <a:xfrm>
            <a:off x="428589" y="57150"/>
            <a:ext cx="8214908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dirty="0">
                <a:latin typeface="Verdana" pitchFamily="34" charset="0"/>
              </a:rPr>
              <a:t>Комитет финансов и контроля</a:t>
            </a:r>
          </a:p>
        </p:txBody>
      </p:sp>
      <p:sp>
        <p:nvSpPr>
          <p:cNvPr id="60" name="TextBox 3"/>
          <p:cNvSpPr txBox="1">
            <a:spLocks noChangeArrowheads="1"/>
          </p:cNvSpPr>
          <p:nvPr/>
        </p:nvSpPr>
        <p:spPr bwMode="auto">
          <a:xfrm>
            <a:off x="609600" y="380207"/>
            <a:ext cx="807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</a:rPr>
              <a:t>Образование</a:t>
            </a:r>
            <a:endParaRPr lang="ru-RU" b="1" i="1" u="sng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grpSp>
        <p:nvGrpSpPr>
          <p:cNvPr id="3" name="Группа 42"/>
          <p:cNvGrpSpPr/>
          <p:nvPr/>
        </p:nvGrpSpPr>
        <p:grpSpPr>
          <a:xfrm>
            <a:off x="3733800" y="3340170"/>
            <a:ext cx="5257800" cy="701387"/>
            <a:chOff x="2895600" y="2314318"/>
            <a:chExt cx="5257800" cy="838200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3305175" y="2428618"/>
              <a:ext cx="4848225" cy="60960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/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         </a:t>
              </a:r>
              <a:r>
                <a:rPr lang="ru-RU" sz="12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Доступность дошкольного образования в районе для </a:t>
              </a:r>
            </a:p>
            <a:p>
              <a:pPr algn="ctr"/>
              <a:r>
                <a:rPr lang="ru-RU" sz="12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детей в возрасте от 1,5 до 3 лет</a:t>
              </a:r>
              <a:endParaRPr lang="ru-RU" sz="1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Штриховая стрелка вправо 44"/>
            <p:cNvSpPr/>
            <p:nvPr/>
          </p:nvSpPr>
          <p:spPr>
            <a:xfrm>
              <a:off x="2895600" y="2314318"/>
              <a:ext cx="990600" cy="838200"/>
            </a:xfrm>
            <a:prstGeom prst="stripedRightArrow">
              <a:avLst>
                <a:gd name="adj1" fmla="val 72400"/>
                <a:gd name="adj2" fmla="val 48214"/>
              </a:avLst>
            </a:prstGeom>
            <a:solidFill>
              <a:srgbClr val="99FF66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100%</a:t>
              </a:r>
              <a:endPara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1"/>
          <p:cNvGrpSpPr/>
          <p:nvPr/>
        </p:nvGrpSpPr>
        <p:grpSpPr>
          <a:xfrm>
            <a:off x="3733800" y="4255171"/>
            <a:ext cx="5257800" cy="617934"/>
            <a:chOff x="2895600" y="1988611"/>
            <a:chExt cx="5257800" cy="755252"/>
          </a:xfrm>
        </p:grpSpPr>
        <p:sp>
          <p:nvSpPr>
            <p:cNvPr id="53" name="Скругленный прямоугольник 52"/>
            <p:cNvSpPr/>
            <p:nvPr/>
          </p:nvSpPr>
          <p:spPr>
            <a:xfrm>
              <a:off x="3305175" y="2102910"/>
              <a:ext cx="4848225" cy="549275"/>
            </a:xfrm>
            <a:prstGeom prst="roundRect">
              <a:avLst/>
            </a:prstGeom>
            <a:solidFill>
              <a:srgbClr val="FFFFCC"/>
            </a:solidFill>
            <a:ln/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         </a:t>
              </a:r>
              <a:r>
                <a:rPr lang="ru-RU" sz="12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Доля детей, обучающихся во вторую смену</a:t>
              </a:r>
              <a:endParaRPr lang="ru-RU" sz="1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Штриховая стрелка вправо 53"/>
            <p:cNvSpPr/>
            <p:nvPr/>
          </p:nvSpPr>
          <p:spPr>
            <a:xfrm>
              <a:off x="2895600" y="1988611"/>
              <a:ext cx="990600" cy="755252"/>
            </a:xfrm>
            <a:prstGeom prst="stripedRightArrow">
              <a:avLst>
                <a:gd name="adj1" fmla="val 77956"/>
                <a:gd name="adj2" fmla="val 48214"/>
              </a:avLst>
            </a:prstGeom>
            <a:solidFill>
              <a:srgbClr val="FFC000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6,8%</a:t>
              </a:r>
              <a:endPara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54"/>
          <p:cNvGrpSpPr/>
          <p:nvPr/>
        </p:nvGrpSpPr>
        <p:grpSpPr>
          <a:xfrm>
            <a:off x="3733800" y="5097137"/>
            <a:ext cx="5257800" cy="685800"/>
            <a:chOff x="2895600" y="1872191"/>
            <a:chExt cx="5257800" cy="838200"/>
          </a:xfrm>
        </p:grpSpPr>
        <p:sp>
          <p:nvSpPr>
            <p:cNvPr id="56" name="Скругленный прямоугольник 55"/>
            <p:cNvSpPr/>
            <p:nvPr/>
          </p:nvSpPr>
          <p:spPr>
            <a:xfrm>
              <a:off x="3305175" y="1986492"/>
              <a:ext cx="4848225" cy="60960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/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         </a:t>
              </a:r>
              <a:r>
                <a:rPr lang="ru-RU" sz="12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Реализованы сертификаты дополнительного образования детей, в том числе и в негосударственном секторе</a:t>
              </a:r>
              <a:endParaRPr lang="ru-RU" sz="1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Штриховая стрелка вправо 56"/>
            <p:cNvSpPr/>
            <p:nvPr/>
          </p:nvSpPr>
          <p:spPr>
            <a:xfrm>
              <a:off x="2895600" y="1872191"/>
              <a:ext cx="990600" cy="838200"/>
            </a:xfrm>
            <a:prstGeom prst="stripedRightArrow">
              <a:avLst>
                <a:gd name="adj1" fmla="val 80733"/>
                <a:gd name="adj2" fmla="val 48214"/>
              </a:avLst>
            </a:prstGeom>
            <a:solidFill>
              <a:srgbClr val="99FF66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896 ед.</a:t>
              </a:r>
              <a:endPara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57"/>
          <p:cNvGrpSpPr/>
          <p:nvPr/>
        </p:nvGrpSpPr>
        <p:grpSpPr>
          <a:xfrm>
            <a:off x="3733800" y="5979902"/>
            <a:ext cx="5257800" cy="617934"/>
            <a:chOff x="2895600" y="1825627"/>
            <a:chExt cx="5257800" cy="755253"/>
          </a:xfrm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3305175" y="1939927"/>
              <a:ext cx="4848225" cy="549275"/>
            </a:xfrm>
            <a:prstGeom prst="roundRect">
              <a:avLst/>
            </a:prstGeom>
            <a:solidFill>
              <a:srgbClr val="FFFFCC"/>
            </a:solidFill>
            <a:ln/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         </a:t>
              </a:r>
              <a:r>
                <a:rPr lang="ru-RU" sz="12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Всеми формами отдыха в течение 2023 года охвачены</a:t>
              </a:r>
              <a:endParaRPr lang="ru-RU" sz="1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Штриховая стрелка вправо 61"/>
            <p:cNvSpPr/>
            <p:nvPr/>
          </p:nvSpPr>
          <p:spPr>
            <a:xfrm>
              <a:off x="2895600" y="1825627"/>
              <a:ext cx="990600" cy="755253"/>
            </a:xfrm>
            <a:prstGeom prst="stripedRightArrow">
              <a:avLst>
                <a:gd name="adj1" fmla="val 80733"/>
                <a:gd name="adj2" fmla="val 48214"/>
              </a:avLst>
            </a:prstGeom>
            <a:solidFill>
              <a:srgbClr val="FFC000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2 187 чел</a:t>
              </a:r>
              <a:endPara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4" name="Прямоугольник с двумя скругленными противолежащими углами 63"/>
          <p:cNvSpPr/>
          <p:nvPr/>
        </p:nvSpPr>
        <p:spPr>
          <a:xfrm>
            <a:off x="3733800" y="1444888"/>
            <a:ext cx="5257800" cy="762000"/>
          </a:xfrm>
          <a:prstGeom prst="round2DiagRect">
            <a:avLst/>
          </a:prstGeom>
          <a:solidFill>
            <a:srgbClr val="99FF66"/>
          </a:solidFill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приоритеты и направления развития системы образования определены в муниципальной подпрограмме «Развитие системы образования»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0"/>
            <a:ext cx="261937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381000" cy="246063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143375" y="2543525"/>
            <a:ext cx="4848225" cy="510100"/>
          </a:xfrm>
          <a:prstGeom prst="roundRect">
            <a:avLst/>
          </a:prstGeom>
          <a:solidFill>
            <a:srgbClr val="FFFFCC"/>
          </a:solidFill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Доступность дошкольного образования в районе для 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в возрасте от 3 до 7 лет</a:t>
            </a:r>
            <a:endParaRPr lang="ru-RU" sz="1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Штриховая стрелка вправо 42"/>
          <p:cNvSpPr/>
          <p:nvPr/>
        </p:nvSpPr>
        <p:spPr>
          <a:xfrm>
            <a:off x="3733800" y="2447881"/>
            <a:ext cx="990600" cy="701387"/>
          </a:xfrm>
          <a:prstGeom prst="stripedRightArrow">
            <a:avLst>
              <a:gd name="adj1" fmla="val 72400"/>
              <a:gd name="adj2" fmla="val 48214"/>
            </a:avLst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100%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5" name="Группа 54"/>
          <p:cNvGrpSpPr/>
          <p:nvPr/>
        </p:nvGrpSpPr>
        <p:grpSpPr>
          <a:xfrm>
            <a:off x="533400" y="2609195"/>
            <a:ext cx="2743200" cy="4096405"/>
            <a:chOff x="533400" y="2685395"/>
            <a:chExt cx="2743200" cy="4096405"/>
          </a:xfrm>
        </p:grpSpPr>
        <p:grpSp>
          <p:nvGrpSpPr>
            <p:cNvPr id="46" name="Группа 45"/>
            <p:cNvGrpSpPr/>
            <p:nvPr/>
          </p:nvGrpSpPr>
          <p:grpSpPr>
            <a:xfrm>
              <a:off x="533400" y="2685395"/>
              <a:ext cx="2743200" cy="3410605"/>
              <a:chOff x="533400" y="3124200"/>
              <a:chExt cx="2743200" cy="3410605"/>
            </a:xfrm>
          </p:grpSpPr>
          <p:grpSp>
            <p:nvGrpSpPr>
              <p:cNvPr id="9" name="Группа 26"/>
              <p:cNvGrpSpPr/>
              <p:nvPr/>
            </p:nvGrpSpPr>
            <p:grpSpPr>
              <a:xfrm>
                <a:off x="533400" y="3124200"/>
                <a:ext cx="2743200" cy="738664"/>
                <a:chOff x="533400" y="3048000"/>
                <a:chExt cx="2743200" cy="738664"/>
              </a:xfrm>
            </p:grpSpPr>
            <p:sp useBgFill="1">
              <p:nvSpPr>
                <p:cNvPr id="25" name="Скругленный прямоугольник 24"/>
                <p:cNvSpPr/>
                <p:nvPr/>
              </p:nvSpPr>
              <p:spPr>
                <a:xfrm>
                  <a:off x="533400" y="3200400"/>
                  <a:ext cx="533400" cy="457200"/>
                </a:xfrm>
                <a:prstGeom prst="roundRect">
                  <a:avLst>
                    <a:gd name="adj" fmla="val 32738"/>
                  </a:avLst>
                </a:prstGeom>
                <a:ln>
                  <a:solidFill>
                    <a:srgbClr val="7030A0"/>
                  </a:solidFill>
                </a:ln>
                <a:effectLst>
                  <a:glow rad="101600">
                    <a:srgbClr val="7030A0">
                      <a:alpha val="4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b="1" dirty="0" smtClean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13</a:t>
                  </a:r>
                  <a:endParaRPr lang="ru-RU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1066800" y="3048000"/>
                  <a:ext cx="2209800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400" dirty="0" smtClean="0">
                      <a:latin typeface="Times New Roman" pitchFamily="18" charset="0"/>
                      <a:cs typeface="Times New Roman" pitchFamily="18" charset="0"/>
                    </a:rPr>
                    <a:t>Муниципальные общеобразовательные организации</a:t>
                  </a:r>
                  <a:endParaRPr lang="ru-RU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" name="Группа 28"/>
              <p:cNvGrpSpPr/>
              <p:nvPr/>
            </p:nvGrpSpPr>
            <p:grpSpPr>
              <a:xfrm>
                <a:off x="533400" y="3833336"/>
                <a:ext cx="2743200" cy="738664"/>
                <a:chOff x="533400" y="3048000"/>
                <a:chExt cx="2743200" cy="738664"/>
              </a:xfrm>
            </p:grpSpPr>
            <p:sp useBgFill="1">
              <p:nvSpPr>
                <p:cNvPr id="30" name="Скругленный прямоугольник 29"/>
                <p:cNvSpPr/>
                <p:nvPr/>
              </p:nvSpPr>
              <p:spPr>
                <a:xfrm>
                  <a:off x="533400" y="3200400"/>
                  <a:ext cx="533400" cy="457200"/>
                </a:xfrm>
                <a:prstGeom prst="roundRect">
                  <a:avLst>
                    <a:gd name="adj" fmla="val 32738"/>
                  </a:avLst>
                </a:prstGeom>
                <a:ln>
                  <a:solidFill>
                    <a:srgbClr val="7030A0"/>
                  </a:solidFill>
                </a:ln>
                <a:effectLst>
                  <a:glow rad="101600">
                    <a:srgbClr val="7030A0">
                      <a:alpha val="4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b="1" dirty="0" smtClean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10</a:t>
                  </a:r>
                  <a:endParaRPr lang="ru-RU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1066800" y="3048000"/>
                  <a:ext cx="2209800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400" dirty="0" smtClean="0">
                      <a:latin typeface="Times New Roman" pitchFamily="18" charset="0"/>
                      <a:cs typeface="Times New Roman" pitchFamily="18" charset="0"/>
                    </a:rPr>
                    <a:t>Муниципальные дошкольные </a:t>
                  </a:r>
                </a:p>
                <a:p>
                  <a:pPr algn="ctr"/>
                  <a:r>
                    <a:rPr lang="ru-RU" sz="1400" dirty="0" smtClean="0">
                      <a:latin typeface="Times New Roman" pitchFamily="18" charset="0"/>
                      <a:cs typeface="Times New Roman" pitchFamily="18" charset="0"/>
                    </a:rPr>
                    <a:t>учреждения</a:t>
                  </a:r>
                  <a:endParaRPr lang="ru-RU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1" name="Группа 31"/>
              <p:cNvGrpSpPr/>
              <p:nvPr/>
            </p:nvGrpSpPr>
            <p:grpSpPr>
              <a:xfrm>
                <a:off x="533400" y="4528661"/>
                <a:ext cx="2743200" cy="738664"/>
                <a:chOff x="533400" y="3048000"/>
                <a:chExt cx="2743200" cy="738664"/>
              </a:xfrm>
            </p:grpSpPr>
            <p:sp useBgFill="1">
              <p:nvSpPr>
                <p:cNvPr id="33" name="Скругленный прямоугольник 32"/>
                <p:cNvSpPr/>
                <p:nvPr/>
              </p:nvSpPr>
              <p:spPr>
                <a:xfrm>
                  <a:off x="533400" y="3200400"/>
                  <a:ext cx="533400" cy="457200"/>
                </a:xfrm>
                <a:prstGeom prst="roundRect">
                  <a:avLst>
                    <a:gd name="adj" fmla="val 32738"/>
                  </a:avLst>
                </a:prstGeom>
                <a:ln>
                  <a:solidFill>
                    <a:srgbClr val="7030A0"/>
                  </a:solidFill>
                </a:ln>
                <a:effectLst>
                  <a:glow rad="101600">
                    <a:srgbClr val="7030A0">
                      <a:alpha val="4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b="1" dirty="0" smtClean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ru-RU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1066800" y="3048000"/>
                  <a:ext cx="2209800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400" dirty="0" smtClean="0">
                      <a:latin typeface="Times New Roman" pitchFamily="18" charset="0"/>
                      <a:cs typeface="Times New Roman" pitchFamily="18" charset="0"/>
                    </a:rPr>
                    <a:t>Организации дополнительного образования детей</a:t>
                  </a:r>
                  <a:endParaRPr lang="ru-RU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2" name="Группа 34"/>
              <p:cNvGrpSpPr/>
              <p:nvPr/>
            </p:nvGrpSpPr>
            <p:grpSpPr>
              <a:xfrm>
                <a:off x="533400" y="5347811"/>
                <a:ext cx="2743200" cy="523220"/>
                <a:chOff x="533400" y="3152775"/>
                <a:chExt cx="2743200" cy="523220"/>
              </a:xfrm>
            </p:grpSpPr>
            <p:sp useBgFill="1">
              <p:nvSpPr>
                <p:cNvPr id="36" name="Скругленный прямоугольник 35"/>
                <p:cNvSpPr/>
                <p:nvPr/>
              </p:nvSpPr>
              <p:spPr>
                <a:xfrm>
                  <a:off x="533400" y="3200400"/>
                  <a:ext cx="533400" cy="457200"/>
                </a:xfrm>
                <a:prstGeom prst="roundRect">
                  <a:avLst>
                    <a:gd name="adj" fmla="val 32738"/>
                  </a:avLst>
                </a:prstGeom>
                <a:ln>
                  <a:solidFill>
                    <a:srgbClr val="7030A0"/>
                  </a:solidFill>
                </a:ln>
                <a:effectLst>
                  <a:glow rad="101600">
                    <a:srgbClr val="7030A0">
                      <a:alpha val="4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b="1" dirty="0" smtClean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12</a:t>
                  </a:r>
                  <a:endParaRPr lang="ru-RU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1066800" y="3152775"/>
                  <a:ext cx="22098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400" dirty="0" smtClean="0">
                      <a:latin typeface="Times New Roman" pitchFamily="18" charset="0"/>
                      <a:cs typeface="Times New Roman" pitchFamily="18" charset="0"/>
                    </a:rPr>
                    <a:t>Дошкольные группы по присмотру и уходу</a:t>
                  </a:r>
                  <a:endParaRPr lang="ru-RU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3" name="Группа 37"/>
              <p:cNvGrpSpPr/>
              <p:nvPr/>
            </p:nvGrpSpPr>
            <p:grpSpPr>
              <a:xfrm>
                <a:off x="533400" y="6077605"/>
                <a:ext cx="2743200" cy="457200"/>
                <a:chOff x="533400" y="3200400"/>
                <a:chExt cx="2743200" cy="457200"/>
              </a:xfrm>
            </p:grpSpPr>
            <p:sp useBgFill="1">
              <p:nvSpPr>
                <p:cNvPr id="39" name="Скругленный прямоугольник 38"/>
                <p:cNvSpPr/>
                <p:nvPr/>
              </p:nvSpPr>
              <p:spPr>
                <a:xfrm>
                  <a:off x="533400" y="3200400"/>
                  <a:ext cx="533400" cy="457200"/>
                </a:xfrm>
                <a:prstGeom prst="roundRect">
                  <a:avLst>
                    <a:gd name="adj" fmla="val 32738"/>
                  </a:avLst>
                </a:prstGeom>
                <a:ln>
                  <a:solidFill>
                    <a:srgbClr val="7030A0"/>
                  </a:solidFill>
                </a:ln>
                <a:effectLst>
                  <a:glow rad="101600">
                    <a:srgbClr val="7030A0">
                      <a:alpha val="40000"/>
                    </a:srgbClr>
                  </a:glo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b="1" dirty="0" smtClean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1066800" y="3276600"/>
                  <a:ext cx="22098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400" dirty="0" smtClean="0">
                      <a:latin typeface="Times New Roman" pitchFamily="18" charset="0"/>
                      <a:cs typeface="Times New Roman" pitchFamily="18" charset="0"/>
                    </a:rPr>
                    <a:t>Оздоровительный лагерь</a:t>
                  </a:r>
                  <a:endParaRPr lang="ru-RU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 useBgFill="1">
          <p:nvSpPr>
            <p:cNvPr id="49" name="Скругленный прямоугольник 48"/>
            <p:cNvSpPr/>
            <p:nvPr/>
          </p:nvSpPr>
          <p:spPr>
            <a:xfrm>
              <a:off x="533400" y="6324600"/>
              <a:ext cx="533400" cy="457200"/>
            </a:xfrm>
            <a:prstGeom prst="roundRect">
              <a:avLst>
                <a:gd name="adj" fmla="val 32738"/>
              </a:avLst>
            </a:prstGeom>
            <a:ln>
              <a:solidFill>
                <a:srgbClr val="7030A0"/>
              </a:solidFill>
            </a:ln>
            <a:effectLst>
              <a:glow rad="101600">
                <a:srgbClr val="7030A0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066800" y="6257925"/>
              <a:ext cx="2209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Учреждение по молодежной политики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47" name="Picture 2" descr="C:\Users\budg\Desktop\Sov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595358" y="86260"/>
            <a:ext cx="1463040" cy="12261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5265610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93441</TotalTime>
  <Words>1666</Words>
  <Application>Microsoft Office PowerPoint</Application>
  <PresentationFormat>Экран (4:3)</PresentationFormat>
  <Paragraphs>472</Paragraphs>
  <Slides>20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evgen</cp:lastModifiedBy>
  <cp:revision>1921</cp:revision>
  <cp:lastPrinted>2014-03-31T01:36:13Z</cp:lastPrinted>
  <dcterms:created xsi:type="dcterms:W3CDTF">1601-01-01T00:00:00Z</dcterms:created>
  <dcterms:modified xsi:type="dcterms:W3CDTF">2024-05-23T03:44:36Z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